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50.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15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74.xml" ContentType="application/vnd.openxmlformats-officedocument.presentationml.slide+xml"/>
  <Override PartName="/ppt/slides/slide30.xml" ContentType="application/vnd.openxmlformats-officedocument.presentationml.slide+xml"/>
  <Override PartName="/ppt/slides/slide76.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14.xml" ContentType="application/vnd.openxmlformats-officedocument.presentationml.slide+xml"/>
  <Override PartName="/ppt/slides/slide75.xml" ContentType="application/vnd.openxmlformats-officedocument.presentationml.slide+xml"/>
  <Override PartName="/ppt/slides/slide112.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3.xml" ContentType="application/vnd.openxmlformats-officedocument.presentationml.slide+xml"/>
  <Override PartName="/ppt/slides/slide113.xml" ContentType="application/vnd.openxmlformats-officedocument.presentationml.slide+xml"/>
  <Override PartName="/ppt/slides/slide95.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4.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3.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notesSlides/notesSlide147.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41.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40.xml" ContentType="application/vnd.openxmlformats-officedocument.presentationml.notesSlide+xml"/>
  <Override PartName="/ppt/notesSlides/notesSlide13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39.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10.xml" ContentType="application/vnd.openxmlformats-officedocument.presentationml.notesSlide+xml"/>
  <Override PartName="/ppt/notesSlides/notesSlide109.xml" ContentType="application/vnd.openxmlformats-officedocument.presentationml.notesSlide+xml"/>
  <Override PartName="/ppt/notesSlides/notesSlide101.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00.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124.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77.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74.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Masters/notesMaster1.xml" ContentType="application/vnd.openxmlformats-officedocument.presentationml.notesMaster+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53"/>
  </p:notesMasterIdLst>
  <p:sldIdLst>
    <p:sldId id="291" r:id="rId2"/>
    <p:sldId id="2252" r:id="rId3"/>
    <p:sldId id="2282" r:id="rId4"/>
    <p:sldId id="2363" r:id="rId5"/>
    <p:sldId id="2826" r:id="rId6"/>
    <p:sldId id="2897" r:id="rId7"/>
    <p:sldId id="2903" r:id="rId8"/>
    <p:sldId id="2904" r:id="rId9"/>
    <p:sldId id="2905" r:id="rId10"/>
    <p:sldId id="2906" r:id="rId11"/>
    <p:sldId id="2907" r:id="rId12"/>
    <p:sldId id="2908" r:id="rId13"/>
    <p:sldId id="2909" r:id="rId14"/>
    <p:sldId id="2910" r:id="rId15"/>
    <p:sldId id="2911" r:id="rId16"/>
    <p:sldId id="2912" r:id="rId17"/>
    <p:sldId id="3056" r:id="rId18"/>
    <p:sldId id="2923" r:id="rId19"/>
    <p:sldId id="2924" r:id="rId20"/>
    <p:sldId id="2925" r:id="rId21"/>
    <p:sldId id="3043" r:id="rId22"/>
    <p:sldId id="2927" r:id="rId23"/>
    <p:sldId id="2928" r:id="rId24"/>
    <p:sldId id="2929" r:id="rId25"/>
    <p:sldId id="2930" r:id="rId26"/>
    <p:sldId id="2931" r:id="rId27"/>
    <p:sldId id="2932" r:id="rId28"/>
    <p:sldId id="2933" r:id="rId29"/>
    <p:sldId id="2934" r:id="rId30"/>
    <p:sldId id="2935" r:id="rId31"/>
    <p:sldId id="2936" r:id="rId32"/>
    <p:sldId id="2937" r:id="rId33"/>
    <p:sldId id="2938" r:id="rId34"/>
    <p:sldId id="2939" r:id="rId35"/>
    <p:sldId id="2940" r:id="rId36"/>
    <p:sldId id="2941" r:id="rId37"/>
    <p:sldId id="2942" r:id="rId38"/>
    <p:sldId id="2944" r:id="rId39"/>
    <p:sldId id="2943" r:id="rId40"/>
    <p:sldId id="3044" r:id="rId41"/>
    <p:sldId id="3052" r:id="rId42"/>
    <p:sldId id="3046" r:id="rId43"/>
    <p:sldId id="3047" r:id="rId44"/>
    <p:sldId id="3048" r:id="rId45"/>
    <p:sldId id="3057" r:id="rId46"/>
    <p:sldId id="2945" r:id="rId47"/>
    <p:sldId id="2946" r:id="rId48"/>
    <p:sldId id="3045" r:id="rId49"/>
    <p:sldId id="2947" r:id="rId50"/>
    <p:sldId id="2948" r:id="rId51"/>
    <p:sldId id="2949" r:id="rId52"/>
    <p:sldId id="2950" r:id="rId53"/>
    <p:sldId id="2951" r:id="rId54"/>
    <p:sldId id="3049" r:id="rId55"/>
    <p:sldId id="2952" r:id="rId56"/>
    <p:sldId id="2953" r:id="rId57"/>
    <p:sldId id="2954" r:id="rId58"/>
    <p:sldId id="2955" r:id="rId59"/>
    <p:sldId id="2956" r:id="rId60"/>
    <p:sldId id="2957" r:id="rId61"/>
    <p:sldId id="2958" r:id="rId62"/>
    <p:sldId id="2959" r:id="rId63"/>
    <p:sldId id="2960" r:id="rId64"/>
    <p:sldId id="2961" r:id="rId65"/>
    <p:sldId id="2962" r:id="rId66"/>
    <p:sldId id="2963" r:id="rId67"/>
    <p:sldId id="2964" r:id="rId68"/>
    <p:sldId id="2965" r:id="rId69"/>
    <p:sldId id="2968" r:id="rId70"/>
    <p:sldId id="2966" r:id="rId71"/>
    <p:sldId id="2967" r:id="rId72"/>
    <p:sldId id="2969" r:id="rId73"/>
    <p:sldId id="2970" r:id="rId74"/>
    <p:sldId id="2971" r:id="rId75"/>
    <p:sldId id="3055" r:id="rId76"/>
    <p:sldId id="2973" r:id="rId77"/>
    <p:sldId id="2974" r:id="rId78"/>
    <p:sldId id="2900" r:id="rId79"/>
    <p:sldId id="2975" r:id="rId80"/>
    <p:sldId id="2976" r:id="rId81"/>
    <p:sldId id="2977" r:id="rId82"/>
    <p:sldId id="2978" r:id="rId83"/>
    <p:sldId id="2979" r:id="rId84"/>
    <p:sldId id="2980" r:id="rId85"/>
    <p:sldId id="2981" r:id="rId86"/>
    <p:sldId id="2982" r:id="rId87"/>
    <p:sldId id="2983" r:id="rId88"/>
    <p:sldId id="2984" r:id="rId89"/>
    <p:sldId id="2985" r:id="rId90"/>
    <p:sldId id="2986" r:id="rId91"/>
    <p:sldId id="2987" r:id="rId92"/>
    <p:sldId id="2988" r:id="rId93"/>
    <p:sldId id="2989" r:id="rId94"/>
    <p:sldId id="2901" r:id="rId95"/>
    <p:sldId id="2990" r:id="rId96"/>
    <p:sldId id="2991" r:id="rId97"/>
    <p:sldId id="2992" r:id="rId98"/>
    <p:sldId id="2993" r:id="rId99"/>
    <p:sldId id="2994" r:id="rId100"/>
    <p:sldId id="2995" r:id="rId101"/>
    <p:sldId id="2996" r:id="rId102"/>
    <p:sldId id="2997" r:id="rId103"/>
    <p:sldId id="2998" r:id="rId104"/>
    <p:sldId id="2999" r:id="rId105"/>
    <p:sldId id="3050" r:id="rId106"/>
    <p:sldId id="3053" r:id="rId107"/>
    <p:sldId id="3000" r:id="rId108"/>
    <p:sldId id="3001" r:id="rId109"/>
    <p:sldId id="3002" r:id="rId110"/>
    <p:sldId id="3003" r:id="rId111"/>
    <p:sldId id="3004" r:id="rId112"/>
    <p:sldId id="3005" r:id="rId113"/>
    <p:sldId id="3006" r:id="rId114"/>
    <p:sldId id="3007" r:id="rId115"/>
    <p:sldId id="3008" r:id="rId116"/>
    <p:sldId id="3009" r:id="rId117"/>
    <p:sldId id="3010" r:id="rId118"/>
    <p:sldId id="3011" r:id="rId119"/>
    <p:sldId id="3012" r:id="rId120"/>
    <p:sldId id="3013" r:id="rId121"/>
    <p:sldId id="3014" r:id="rId122"/>
    <p:sldId id="2902" r:id="rId123"/>
    <p:sldId id="3015" r:id="rId124"/>
    <p:sldId id="3016" r:id="rId125"/>
    <p:sldId id="3017" r:id="rId126"/>
    <p:sldId id="3018" r:id="rId127"/>
    <p:sldId id="3019" r:id="rId128"/>
    <p:sldId id="3020" r:id="rId129"/>
    <p:sldId id="3021" r:id="rId130"/>
    <p:sldId id="3022" r:id="rId131"/>
    <p:sldId id="3023" r:id="rId132"/>
    <p:sldId id="3024" r:id="rId133"/>
    <p:sldId id="3025" r:id="rId134"/>
    <p:sldId id="3026" r:id="rId135"/>
    <p:sldId id="3027" r:id="rId136"/>
    <p:sldId id="3028" r:id="rId137"/>
    <p:sldId id="3029" r:id="rId138"/>
    <p:sldId id="3030" r:id="rId139"/>
    <p:sldId id="3031" r:id="rId140"/>
    <p:sldId id="3032" r:id="rId141"/>
    <p:sldId id="3033" r:id="rId142"/>
    <p:sldId id="3034" r:id="rId143"/>
    <p:sldId id="3035" r:id="rId144"/>
    <p:sldId id="3036" r:id="rId145"/>
    <p:sldId id="3037" r:id="rId146"/>
    <p:sldId id="3038" r:id="rId147"/>
    <p:sldId id="3039" r:id="rId148"/>
    <p:sldId id="3040" r:id="rId149"/>
    <p:sldId id="3041" r:id="rId150"/>
    <p:sldId id="2689" r:id="rId151"/>
    <p:sldId id="2690" r:id="rId152"/>
  </p:sldIdLst>
  <p:sldSz cx="9902825" cy="6858000"/>
  <p:notesSz cx="6858000" cy="9144000"/>
  <p:embeddedFontLst>
    <p:embeddedFont>
      <p:font typeface="SamsungOne 400C" panose="020B0506030303020204" pitchFamily="34" charset="0"/>
      <p:regular r:id="rId154"/>
    </p:embeddedFont>
    <p:embeddedFont>
      <p:font typeface="SamsungOne 700" panose="020B0803030303020204" pitchFamily="34" charset="0"/>
      <p:bold r:id="rId155"/>
    </p:embeddedFont>
    <p:embeddedFont>
      <p:font typeface="Samsung Sharp Sans" pitchFamily="2" charset="0"/>
      <p:bold r:id="rId156"/>
    </p:embeddedFont>
    <p:embeddedFont>
      <p:font typeface="Samsung Sharp Sans Bold" pitchFamily="2" charset="0"/>
      <p:bold r:id="rId157"/>
    </p:embeddedFont>
    <p:embeddedFont>
      <p:font typeface="SamsungOne-700" panose="020B0803030303020204" pitchFamily="34" charset="0"/>
      <p:bold r:id="rId158"/>
    </p:embeddedFont>
    <p:embeddedFont>
      <p:font typeface="Arial Unicode MS" panose="020B0604020202020204" pitchFamily="50" charset="-127"/>
      <p:regular r:id="rId159"/>
    </p:embeddedFont>
    <p:embeddedFont>
      <p:font typeface="SamsungOne 400" panose="020B0503030303020204" pitchFamily="34" charset="0"/>
      <p:regular r:id="rId160"/>
    </p:embeddedFont>
    <p:embeddedFont>
      <p:font typeface="Calibri Light" panose="020F0302020204030204" pitchFamily="34" charset="0"/>
      <p:regular r:id="rId161"/>
      <p:italic r:id="rId162"/>
    </p:embeddedFont>
    <p:embeddedFont>
      <p:font typeface="맑은 고딕" panose="020B0503020000020004" pitchFamily="50" charset="-127"/>
      <p:regular r:id="rId163"/>
      <p:bold r:id="rId164"/>
    </p:embeddedFont>
    <p:embeddedFont>
      <p:font typeface="SamsungOne-400" panose="020B0503030303020204" pitchFamily="34" charset="0"/>
      <p:regular r:id="rId165"/>
    </p:embeddedFont>
    <p:embeddedFont>
      <p:font typeface="Cambria Math" panose="02040503050406030204" pitchFamily="18" charset="0"/>
      <p:regular r:id="rId166"/>
    </p:embeddedFont>
    <p:embeddedFont>
      <p:font typeface="Calibri" panose="020F0502020204030204" pitchFamily="34" charset="0"/>
      <p:regular r:id="rId167"/>
      <p:bold r:id="rId168"/>
      <p:italic r:id="rId169"/>
      <p:boldItalic r:id="rId170"/>
    </p:embeddedFont>
    <p:embeddedFont>
      <p:font typeface="Malgun Gothic Semilight" panose="020B0502040204020203" pitchFamily="50" charset="-127"/>
      <p:regular r:id="rId171"/>
    </p:embeddedFont>
    <p:embeddedFont>
      <p:font typeface="D2Coding" panose="020B0609020101020101" pitchFamily="49" charset="-127"/>
      <p:regular r:id="rId172"/>
      <p:bold r:id="rId1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2897"/>
            <p14:sldId id="2903"/>
            <p14:sldId id="2904"/>
            <p14:sldId id="2905"/>
            <p14:sldId id="2906"/>
            <p14:sldId id="2907"/>
            <p14:sldId id="2908"/>
            <p14:sldId id="2909"/>
            <p14:sldId id="2910"/>
            <p14:sldId id="2911"/>
            <p14:sldId id="2912"/>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2964"/>
            <p14:sldId id="2965"/>
            <p14:sldId id="2968"/>
            <p14:sldId id="2966"/>
            <p14:sldId id="2967"/>
            <p14:sldId id="2969"/>
            <p14:sldId id="2970"/>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2997"/>
            <p14:sldId id="2998"/>
            <p14:sldId id="2999"/>
            <p14:sldId id="3050"/>
            <p14:sldId id="3053"/>
            <p14:sldId id="3000"/>
            <p14:sldId id="3001"/>
            <p14:sldId id="3002"/>
            <p14:sldId id="3003"/>
            <p14:sldId id="3004"/>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FF1414"/>
    <a:srgbClr val="1429A0"/>
    <a:srgbClr val="FAFCFE"/>
    <a:srgbClr val="D6DEF4"/>
    <a:srgbClr val="2C3037"/>
    <a:srgbClr val="C03024"/>
    <a:srgbClr val="F7F7F7"/>
    <a:srgbClr val="007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0547" autoAdjust="0"/>
  </p:normalViewPr>
  <p:slideViewPr>
    <p:cSldViewPr>
      <p:cViewPr varScale="1">
        <p:scale>
          <a:sx n="72" d="100"/>
          <a:sy n="72" d="100"/>
        </p:scale>
        <p:origin x="1571" y="51"/>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6.fntdata"/><Relationship Id="rId170"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8.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font" Target="fonts/font3.fntdata"/><Relationship Id="rId177" Type="http://schemas.openxmlformats.org/officeDocument/2006/relationships/tableStyles" Target="tableStyles.xml"/><Relationship Id="rId172"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4.fntdata"/><Relationship Id="rId178"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presProps" Target="presProps.xml"/><Relationship Id="rId179" Type="http://schemas.openxmlformats.org/officeDocument/2006/relationships/customXml" Target="../customXml/item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1.fntdata"/><Relationship Id="rId169"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customXml" Target="../customXml/item3.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fntdata"/><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2.fntdata"/><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3.fntdata"/><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Sigmoid Function Graph</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xmlns:c16r2="http://schemas.microsoft.com/office/drawing/2015/06/char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362334368"/>
        <c:axId val="362328880"/>
      </c:scatterChart>
      <c:valAx>
        <c:axId val="362334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362328880"/>
        <c:crosses val="autoZero"/>
        <c:crossBetween val="midCat"/>
      </c:valAx>
      <c:valAx>
        <c:axId val="36232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ko-KR"/>
          </a:p>
        </c:txPr>
        <c:crossAx val="3623343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replaced to the username depending on the computer.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Algebraic system refers to a set that has an algebraic structure as the elements are combined with different calculations and relationships.</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85959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 and origin is expressed as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A∥by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using a symbol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and the distance between point A and B is written as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function that calculates size of a vector is called Vector Norm, which will be discussed later.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나눔스퀘어" panose="020B0600000101010101" pitchFamily="50" charset="-127"/>
                <a:ea typeface="나눔스퀘어" panose="020B0600000101010101" pitchFamily="50" charset="-127"/>
              </a:rPr>
              <a:t>Install Anaconda that includes Python.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Anaconda</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is a Python and R programming language distribution for computer science (data science, application program for machine learning, large scale data processing, prediction analysis, etc.) for simplification of package management and distribution.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display may look different.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asks to add Anaconda to PATH environment, it is recommended to process installation after checking the </a:t>
            </a:r>
            <a:r>
              <a:rPr lang="en-US" altLang="ko-KR" dirty="0">
                <a:latin typeface="나눔스퀘어" panose="020B0600000101010101" pitchFamily="50" charset="-127"/>
                <a:ea typeface="나눔스퀘어" panose="020B0600000101010101" pitchFamily="50" charset="-127"/>
              </a:rPr>
              <a:t>Add Anaconda to my PATH environment variable.</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6324398" y="6347711"/>
            <a:ext cx="243335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11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45.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56.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0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notesSlide" Target="../notesSlides/notesSlide104.xml"/><Relationship Id="rId16"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2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11" Type="http://schemas.openxmlformats.org/officeDocument/2006/relationships/image" Target="../media/image246.png"/><Relationship Id="rId5" Type="http://schemas.openxmlformats.org/officeDocument/2006/relationships/image" Target="../media/image2420.png"/><Relationship Id="rId10" Type="http://schemas.openxmlformats.org/officeDocument/2006/relationships/image" Target="../media/image2480.png"/><Relationship Id="rId4" Type="http://schemas.openxmlformats.org/officeDocument/2006/relationships/image" Target="../media/image245.png"/><Relationship Id="rId9" Type="http://schemas.openxmlformats.org/officeDocument/2006/relationships/image" Target="../media/image24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53.pn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0.png"/><Relationship Id="rId5" Type="http://schemas.openxmlformats.org/officeDocument/2006/relationships/image" Target="../media/image2471.png"/><Relationship Id="rId4" Type="http://schemas.openxmlformats.org/officeDocument/2006/relationships/image" Target="../media/image254.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9.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62.png"/><Relationship Id="rId9" Type="http://schemas.openxmlformats.org/officeDocument/2006/relationships/image" Target="../media/image26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170.jpeg"/><Relationship Id="rId5" Type="http://schemas.openxmlformats.org/officeDocument/2006/relationships/image" Target="../media/image11.png"/><Relationship Id="rId4" Type="http://schemas.openxmlformats.org/officeDocument/2006/relationships/image" Target="../media/image2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70.png"/></Relationships>
</file>

<file path=ppt/slides/_rels/slide12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73.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730.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7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0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91.png"/><Relationship Id="rId5" Type="http://schemas.openxmlformats.org/officeDocument/2006/relationships/image" Target="../media/image11.png"/><Relationship Id="rId4" Type="http://schemas.openxmlformats.org/officeDocument/2006/relationships/image" Target="../media/image211.png"/></Relationships>
</file>

<file path=ppt/slides/_rels/slide1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39.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10.png"/><Relationship Id="rId5" Type="http://schemas.openxmlformats.org/officeDocument/2006/relationships/image" Target="../media/image2310.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41.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265.png"/></Relationships>
</file>

<file path=ppt/slides/_rels/slide14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287.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09.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4" Type="http://schemas.openxmlformats.org/officeDocument/2006/relationships/image" Target="../media/image11.png"/><Relationship Id="rId9" Type="http://schemas.openxmlformats.org/officeDocument/2006/relationships/image" Target="../media/image3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4.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0.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2.png"/><Relationship Id="rId5" Type="http://schemas.openxmlformats.org/officeDocument/2006/relationships/image" Target="../media/image851.png"/><Relationship Id="rId4" Type="http://schemas.openxmlformats.org/officeDocument/2006/relationships/image" Target="../media/image841.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0.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15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1.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91.png"/><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4" Type="http://schemas.openxmlformats.org/officeDocument/2006/relationships/image" Target="../media/image121.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1.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0.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17.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10.png"/><Relationship Id="rId9" Type="http://schemas.openxmlformats.org/officeDocument/2006/relationships/image" Target="../media/image160.png"/><Relationship Id="rId1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1.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27.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www.anaconda.c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42.jpg"/></Relationships>
</file>

<file path=ppt/slides/_rels/slide81.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0.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0.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Enter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jupyter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as instructed in the Anaconda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a16="http://schemas.microsoft.com/office/drawing/2014/main" xmlns=""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58282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04C1425-E6A1-4AEA-93B9-0B765A7576C4}"/>
              </a:ext>
            </a:extLst>
          </p:cNvPr>
          <p:cNvSpPr/>
          <p:nvPr/>
        </p:nvSpPr>
        <p:spPr>
          <a:xfrm>
            <a:off x="449998" y="119675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Addition, Subtraction, and Scalar Multiplication of Matrices</a:t>
            </a:r>
          </a:p>
        </p:txBody>
      </p:sp>
      <p:grpSp>
        <p:nvGrpSpPr>
          <p:cNvPr id="15" name="그룹 14">
            <a:extLst>
              <a:ext uri="{FF2B5EF4-FFF2-40B4-BE49-F238E27FC236}">
                <a16:creationId xmlns:a16="http://schemas.microsoft.com/office/drawing/2014/main" xmlns=""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a16="http://schemas.microsoft.com/office/drawing/2014/main" xmlns=""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m:rPr>
                          <m:sty m:val="p"/>
                        </m:rPr>
                        <a:rPr lang="en-US" altLang="ko-KR" sz="1400" b="0" i="0" dirty="0" smtClean="0">
                          <a:solidFill>
                            <a:prstClr val="black">
                              <a:lumMod val="85000"/>
                              <a:lumOff val="15000"/>
                            </a:prstClr>
                          </a:solidFill>
                          <a:latin typeface="Cambria Math" panose="02040503050406030204" pitchFamily="18" charset="0"/>
                        </a:rPr>
                        <m:t>and</m:t>
                      </m:r>
                      <m:r>
                        <a:rPr lang="en-US" altLang="ko-KR" sz="1400" b="0" i="0" dirty="0" smtClean="0">
                          <a:solidFill>
                            <a:prstClr val="black">
                              <a:lumMod val="85000"/>
                              <a:lumOff val="15000"/>
                            </a:prstClr>
                          </a:solidFill>
                          <a:latin typeface="Cambria Math" panose="02040503050406030204" pitchFamily="18" charset="0"/>
                        </a:rPr>
                        <m:t> 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 400" panose="020B0503030303020204" pitchFamily="34" charset="0"/>
                    </a:rPr>
                    <a:t> when the matrices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a:t>
                  </a:r>
                </a:p>
              </p:txBody>
            </p:sp>
          </mc:Choice>
          <mc:Fallback xmlns="">
            <p:sp>
              <p:nvSpPr>
                <p:cNvPr id="20" name="직사각형 19">
                  <a:extLst>
                    <a:ext uri="{FF2B5EF4-FFF2-40B4-BE49-F238E27FC236}">
                      <a16:creationId xmlns="" xmlns:a16="http://schemas.microsoft.com/office/drawing/2014/main" xmlns:a14="http://schemas.microsoft.com/office/drawing/2010/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rotWithShape="0">
                  <a:blip r:embed="rId3"/>
                  <a:stretch>
                    <a:fillRect b="-4000"/>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a16="http://schemas.microsoft.com/office/drawing/2014/main" xmlns=""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and</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when matrices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m:t>
                      </m:r>
                      <m:r>
                        <a:rPr lang="en-US" altLang="ko-KR" sz="1400">
                          <a:solidFill>
                            <a:prstClr val="black">
                              <a:lumMod val="85000"/>
                              <a:lumOff val="15000"/>
                            </a:prstClr>
                          </a:solidFill>
                          <a:latin typeface="Cambria Math" panose="02040503050406030204" pitchFamily="18" charset="0"/>
                        </a:rPr>
                        <m:t>,</m:t>
                      </m:r>
                      <m:r>
                        <a:rPr lang="en-US" altLang="ko-KR" sz="140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xmlns=""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270507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cs typeface="Samsung Sharp Sans" pitchFamily="2" charset="0"/>
              </a:rPr>
              <a:t>Reverse Matrix</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1" dirty="0">
                  <a:solidFill>
                    <a:prstClr val="black">
                      <a:lumMod val="85000"/>
                      <a:lumOff val="15000"/>
                    </a:prstClr>
                  </a:solidFill>
                  <a:latin typeface="SamsungOne 400" panose="020B0503030303020204" pitchFamily="34" charset="0"/>
                </a:rPr>
                <a:t>Unit Matrix, Identity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2CB29054-8CF0-4E0F-8A3E-BF5AB612EEC2}"/>
              </a:ext>
            </a:extLst>
          </p:cNvPr>
          <p:cNvSpPr/>
          <p:nvPr/>
        </p:nvSpPr>
        <p:spPr>
          <a:xfrm flipV="1">
            <a:off x="702940" y="3933055"/>
            <a:ext cx="3753658"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main diagonal components are square matrices with 1, and all of the remaining components are 0. </a:t>
                </a:r>
              </a:p>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Unit Matrix </a:t>
                </a:r>
                <a:r>
                  <a:rPr lang="ko-KR" altLang="en-US" sz="1300" dirty="0">
                    <a:solidFill>
                      <a:prstClr val="black">
                        <a:lumMod val="85000"/>
                        <a:lumOff val="15000"/>
                      </a:prstClr>
                    </a:solidFill>
                    <a:latin typeface="SamsungOne 400" panose="020B0503030303020204" pitchFamily="34" charset="0"/>
                    <a:ea typeface="나눔고딕 ExtraBold" panose="020D0904000000000000" pitchFamily="50" charset="-127"/>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𝐼𝑛</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0" name="그룹 19">
            <a:extLst>
              <a:ext uri="{FF2B5EF4-FFF2-40B4-BE49-F238E27FC236}">
                <a16:creationId xmlns:a16="http://schemas.microsoft.com/office/drawing/2014/main" xmlns=""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a16="http://schemas.microsoft.com/office/drawing/2014/main" xmlns=""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ko-KR" altLang="en-US" sz="1600" dirty="0"/>
                    <a:t>             </a:t>
                  </a:r>
                  <a14:m>
                    <m:oMath xmlns:m="http://schemas.openxmlformats.org/officeDocument/2006/math">
                      <m:r>
                        <a:rPr lang="en-US" altLang="ko-KR" sz="1600" i="1" dirty="0" smtClean="0">
                          <a:latin typeface="Cambria Math" panose="02040503050406030204" pitchFamily="18" charset="0"/>
                        </a:rPr>
                        <m:t>𝐼</m:t>
                      </m:r>
                      <m:r>
                        <a:rPr lang="en-US" altLang="ko-KR" sz="1600" i="1" baseline="-25000" dirty="0" smtClean="0">
                          <a:latin typeface="Cambria Math" panose="02040503050406030204" pitchFamily="18" charset="0"/>
                        </a:rPr>
                        <m:t>3</m:t>
                      </m:r>
                    </m:oMath>
                  </a14:m>
                  <a:endParaRPr lang="ko-KR" altLang="en-US" sz="1600" baseline="-25000" dirty="0"/>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xmlns="" id="{53D5B8EF-4253-4536-872D-15A3C910438A}"/>
              </a:ext>
            </a:extLst>
          </p:cNvPr>
          <p:cNvGrpSpPr/>
          <p:nvPr/>
        </p:nvGrpSpPr>
        <p:grpSpPr>
          <a:xfrm>
            <a:off x="846956" y="4095748"/>
            <a:ext cx="3609642" cy="1767384"/>
            <a:chOff x="846956" y="4582769"/>
            <a:chExt cx="3609642" cy="1767384"/>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EF40377B-E807-47E8-843F-9F41576E29E3}"/>
                    </a:ext>
                  </a:extLst>
                </p:cNvPr>
                <p:cNvSpPr txBox="1"/>
                <p:nvPr/>
              </p:nvSpPr>
              <p:spPr>
                <a:xfrm>
                  <a:off x="846956" y="4582769"/>
                  <a:ext cx="3609642" cy="810735"/>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endParaRPr lang="ko-KR" altLang="en-US" dirty="0"/>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81073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E0F004A-95E5-4FC7-92D7-296825988F04}"/>
                    </a:ext>
                  </a:extLst>
                </p:cNvPr>
                <p:cNvSpPr txBox="1"/>
                <p:nvPr/>
              </p:nvSpPr>
              <p:spPr>
                <a:xfrm>
                  <a:off x="846956" y="5475233"/>
                  <a:ext cx="3384376" cy="8749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𝑖</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𝑖</m:t>
                                  </m:r>
                                </m:e>
                              </m:mr>
                            </m:m>
                          </m:e>
                        </m:d>
                      </m:oMath>
                    </m:oMathPara>
                  </a14:m>
                  <a:endParaRPr lang="ko-KR" altLang="en-US" sz="1600" dirty="0"/>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874920"/>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37" name="그룹 36">
            <a:extLst>
              <a:ext uri="{FF2B5EF4-FFF2-40B4-BE49-F238E27FC236}">
                <a16:creationId xmlns:a16="http://schemas.microsoft.com/office/drawing/2014/main" xmlns=""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a16="http://schemas.microsoft.com/office/drawing/2014/main" xmlns=""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xmlns=""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reverse matrix is defined when the product of Matrix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Reverse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a:solidFill>
                        <a:prstClr val="black">
                          <a:lumMod val="85000"/>
                          <a:lumOff val="15000"/>
                        </a:prstClr>
                      </a:solidFill>
                      <a:latin typeface="SamsungOne 400" panose="020B0503030303020204" pitchFamily="34" charset="0"/>
                    </a:rPr>
                    <a:t> is Unit Matrix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39" name="직사각형 38">
                  <a:extLst>
                    <a:ext uri="{FF2B5EF4-FFF2-40B4-BE49-F238E27FC236}">
                      <a16:creationId xmlns="" xmlns:a16="http://schemas.microsoft.com/office/drawing/2014/main" xmlns:a14="http://schemas.microsoft.com/office/drawing/2010/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xmlns=""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xmlns=""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a16="http://schemas.microsoft.com/office/drawing/2014/main" xmlns=""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a16="http://schemas.microsoft.com/office/drawing/2014/main" xmlns=""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a16="http://schemas.microsoft.com/office/drawing/2014/main" xmlns=""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en-US" altLang="ko-KR" sz="1300" b="0"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oMath>
                  </a14:m>
                  <a:r>
                    <a:rPr lang="en-US" altLang="ko-KR" sz="1600"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a16="http://schemas.microsoft.com/office/drawing/2014/main" xmlns=""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a16="http://schemas.microsoft.com/office/drawing/2014/main" xmlns=""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a16="http://schemas.microsoft.com/office/drawing/2014/main" xmlns=""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a16="http://schemas.microsoft.com/office/drawing/2014/main" xmlns=""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r>
                    <a:rPr lang="en-US" altLang="ko-KR" sz="1300" b="0" i="0" dirty="0">
                      <a:solidFill>
                        <a:prstClr val="black">
                          <a:lumMod val="85000"/>
                          <a:lumOff val="15000"/>
                        </a:prstClr>
                      </a:solidFill>
                      <a:latin typeface="+mj-lt"/>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xmlns=""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Principle of Reciprocity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0" name="직사각형 59">
            <a:extLst>
              <a:ext uri="{FF2B5EF4-FFF2-40B4-BE49-F238E27FC236}">
                <a16:creationId xmlns:a16="http://schemas.microsoft.com/office/drawing/2014/main" xmlns="" id="{053FDBD5-F3EE-4997-B2B4-7A2FFD085833}"/>
              </a:ext>
            </a:extLst>
          </p:cNvPr>
          <p:cNvSpPr/>
          <p:nvPr/>
        </p:nvSpPr>
        <p:spPr>
          <a:xfrm>
            <a:off x="3810597" y="3102234"/>
            <a:ext cx="24339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Principle of Reverse Matrix</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a16="http://schemas.microsoft.com/office/drawing/2014/main" xmlns="" id="{E3E6A020-D8FE-4651-90BA-68616091FF62}"/>
                  </a:ext>
                </a:extLst>
              </p:cNvPr>
              <p:cNvSpPr/>
              <p:nvPr/>
            </p:nvSpPr>
            <p:spPr>
              <a:xfrm>
                <a:off x="702940" y="3573016"/>
                <a:ext cx="295011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Square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endPar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345461"/>
              </a:xfrm>
              <a:prstGeom prst="rect">
                <a:avLst/>
              </a:prstGeom>
              <a:blipFill>
                <a:blip r:embed="rId1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5BD0C037-4608-4ACC-AF18-17031D6892D1}"/>
              </a:ext>
            </a:extLst>
          </p:cNvPr>
          <p:cNvGrpSpPr/>
          <p:nvPr/>
        </p:nvGrpSpPr>
        <p:grpSpPr>
          <a:xfrm>
            <a:off x="943566" y="3963171"/>
            <a:ext cx="1846198" cy="403414"/>
            <a:chOff x="943566" y="4157023"/>
            <a:chExt cx="1846198" cy="403414"/>
          </a:xfrm>
        </p:grpSpPr>
        <p:sp>
          <p:nvSpPr>
            <p:cNvPr id="36" name="직사각형 35">
              <a:extLst>
                <a:ext uri="{FF2B5EF4-FFF2-40B4-BE49-F238E27FC236}">
                  <a16:creationId xmlns:a16="http://schemas.microsoft.com/office/drawing/2014/main" xmlns=""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a16="http://schemas.microsoft.com/office/drawing/2014/main" xmlns=""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A26C31A7-7D54-4A83-8C62-F9F517B22217}"/>
                  </a:ext>
                </a:extLst>
              </p:cNvPr>
              <p:cNvSpPr txBox="1"/>
              <p:nvPr/>
            </p:nvSpPr>
            <p:spPr>
              <a:xfrm>
                <a:off x="828196" y="4957142"/>
                <a:ext cx="2950114" cy="754181"/>
              </a:xfrm>
              <a:prstGeom prst="rect">
                <a:avLst/>
              </a:prstGeom>
              <a:noFill/>
            </p:spPr>
            <p:txBody>
              <a:bodyPr wrap="square">
                <a:spAutoFit/>
              </a:bodyPr>
              <a:lstStyle/>
              <a:p>
                <a:r>
                  <a:rPr lang="en-US" altLang="ko-KR" sz="1600" dirty="0">
                    <a:solidFill>
                      <a:prstClr val="black">
                        <a:lumMod val="85000"/>
                        <a:lumOff val="15000"/>
                      </a:prstClr>
                    </a:solidFill>
                  </a:rPr>
                  <a:t>The Reverse Matrix of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1</m:t>
                              </m:r>
                            </m:e>
                          </m:mr>
                          <m:mr>
                            <m:e>
                              <m:r>
                                <a:rPr lang="en-US" altLang="ko-KR" sz="1600" i="1">
                                  <a:solidFill>
                                    <a:prstClr val="black">
                                      <a:lumMod val="85000"/>
                                      <a:lumOff val="15000"/>
                                    </a:prstClr>
                                  </a:solidFill>
                                  <a:latin typeface="Cambria Math" panose="02040503050406030204" pitchFamily="18" charset="0"/>
                                </a:rPr>
                                <m:t>6</m:t>
                              </m:r>
                            </m:e>
                            <m:e>
                              <m:r>
                                <a:rPr lang="en-US" altLang="ko-KR" sz="1600" i="1">
                                  <a:solidFill>
                                    <a:prstClr val="black">
                                      <a:lumMod val="85000"/>
                                      <a:lumOff val="15000"/>
                                    </a:prstClr>
                                  </a:solidFill>
                                  <a:latin typeface="Cambria Math" panose="02040503050406030204" pitchFamily="18" charset="0"/>
                                </a:rPr>
                                <m:t>4</m:t>
                              </m:r>
                            </m:e>
                          </m:mr>
                        </m:m>
                      </m:e>
                    </m:d>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𝑖𝑠</m:t>
                    </m:r>
                    <m:d>
                      <m:dPr>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−0.5</m:t>
                              </m:r>
                            </m:e>
                          </m:mr>
                          <m:mr>
                            <m:e>
                              <m:r>
                                <a:rPr lang="en-US" altLang="ko-KR" sz="1600" i="1">
                                  <a:solidFill>
                                    <a:prstClr val="black">
                                      <a:lumMod val="85000"/>
                                      <a:lumOff val="15000"/>
                                    </a:prstClr>
                                  </a:solidFill>
                                  <a:latin typeface="Cambria Math" panose="02040503050406030204" pitchFamily="18" charset="0"/>
                                </a:rPr>
                                <m:t>−3</m:t>
                              </m:r>
                            </m:e>
                            <m:e>
                              <m:r>
                                <a:rPr lang="en-US" altLang="ko-KR" sz="1600" i="1">
                                  <a:solidFill>
                                    <a:prstClr val="black">
                                      <a:lumMod val="85000"/>
                                      <a:lumOff val="15000"/>
                                    </a:prstClr>
                                  </a:solidFill>
                                  <a:latin typeface="Cambria Math" panose="02040503050406030204" pitchFamily="18" charset="0"/>
                                </a:rPr>
                                <m:t>1</m:t>
                              </m:r>
                            </m:e>
                          </m:mr>
                        </m:m>
                      </m:e>
                    </m:d>
                  </m:oMath>
                </a14:m>
                <a:r>
                  <a:rPr lang="ko-KR" altLang="en-US" dirty="0"/>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754181"/>
              </a:xfrm>
              <a:prstGeom prst="rect">
                <a:avLst/>
              </a:prstGeom>
              <a:blipFill>
                <a:blip r:embed="rId16"/>
                <a:stretch>
                  <a:fillRect l="-1240" t="-2419" b="-2419"/>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0ED9E52-87C6-43CE-9E9C-502B8934546E}"/>
              </a:ext>
            </a:extLst>
          </p:cNvPr>
          <p:cNvGrpSpPr/>
          <p:nvPr/>
        </p:nvGrpSpPr>
        <p:grpSpPr>
          <a:xfrm>
            <a:off x="3745372" y="3845774"/>
            <a:ext cx="5712448" cy="1930420"/>
            <a:chOff x="3877472" y="3898880"/>
            <a:chExt cx="5712448" cy="1930420"/>
          </a:xfrm>
        </p:grpSpPr>
        <p:sp>
          <p:nvSpPr>
            <p:cNvPr id="65" name="직사각형 64">
              <a:extLst>
                <a:ext uri="{FF2B5EF4-FFF2-40B4-BE49-F238E27FC236}">
                  <a16:creationId xmlns:a16="http://schemas.microsoft.com/office/drawing/2014/main" xmlns=""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xmlns="" id="{F7A7253E-8568-4EFF-9FA1-0D6AAEB9FE97}"/>
                    </a:ext>
                  </a:extLst>
                </p:cNvPr>
                <p:cNvSpPr/>
                <p:nvPr/>
              </p:nvSpPr>
              <p:spPr>
                <a:xfrm>
                  <a:off x="4089365" y="3952301"/>
                  <a:ext cx="5500555" cy="683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ea typeface="SamsungOne 400" panose="020B0503030303020204" pitchFamily="34" charset="0"/>
                    </a:rPr>
                    <a:t>The </a:t>
                  </a:r>
                  <a:r>
                    <a:rPr lang="en-US" altLang="ko-KR" sz="1300" b="1" dirty="0">
                      <a:solidFill>
                        <a:srgbClr val="1429A0"/>
                      </a:solidFill>
                      <a:latin typeface="SamsungOne 400" panose="020B0503030303020204" pitchFamily="34" charset="0"/>
                      <a:ea typeface="SamsungOne 400" panose="020B0503030303020204" pitchFamily="34" charset="0"/>
                    </a:rPr>
                    <a:t>Reverse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𝑨</m:t>
                      </m:r>
                    </m:oMath>
                  </a14:m>
                  <a:r>
                    <a:rPr lang="en-US" altLang="ko-KR" sz="1300" b="1" baseline="30000" dirty="0">
                      <a:solidFill>
                        <a:srgbClr val="1429A0"/>
                      </a:solidFill>
                      <a:latin typeface="SamsungOne 400" panose="020B0503030303020204" pitchFamily="34" charset="0"/>
                      <a:ea typeface="SamsungOne 400" panose="020B0503030303020204" pitchFamily="34" charset="0"/>
                    </a:rPr>
                    <a:t>-1 </a:t>
                  </a:r>
                  <a:r>
                    <a:rPr lang="en-US" altLang="ko-KR" sz="1300" b="1" dirty="0">
                      <a:solidFill>
                        <a:srgbClr val="1429A0"/>
                      </a:solidFill>
                      <a:latin typeface="SamsungOne 400" panose="020B0503030303020204" pitchFamily="34" charset="0"/>
                      <a:ea typeface="SamsungOne 400" panose="020B0503030303020204" pitchFamily="34" charset="0"/>
                    </a:rPr>
                    <a:t> of the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 400" panose="020B0503030303020204" pitchFamily="34" charset="0"/>
                        </a:rPr>
                        <m:t>𝟐</m:t>
                      </m:r>
                    </m:oMath>
                  </a14:m>
                  <a:r>
                    <a:rPr lang="en-US" altLang="ko-KR" sz="1300" b="1" dirty="0">
                      <a:solidFill>
                        <a:srgbClr val="1429A0"/>
                      </a:solidFill>
                      <a:latin typeface="SamsungOne 400" panose="020B0503030303020204" pitchFamily="34" charset="0"/>
                      <a:ea typeface="SamsungOne 400" panose="020B0503030303020204" pitchFamily="34" charset="0"/>
                    </a:rPr>
                    <a:t> Square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𝑨</m:t>
                      </m:r>
                      <m:r>
                        <a:rPr lang="en-US" altLang="ko-KR" sz="1300" b="1" i="1" dirty="0" smtClean="0">
                          <a:solidFill>
                            <a:srgbClr val="1429A0"/>
                          </a:solidFill>
                          <a:latin typeface="Cambria Math" panose="02040503050406030204" pitchFamily="18" charset="0"/>
                          <a:ea typeface="SamsungOne 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 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 400" panose="020B0503030303020204" pitchFamily="34" charset="0"/>
                                  </a:rPr>
                                  <m:t>𝒂</m:t>
                                </m:r>
                              </m:e>
                              <m:e>
                                <m:r>
                                  <a:rPr lang="en-US" altLang="ko-KR" sz="1300" b="1" i="1" smtClean="0">
                                    <a:solidFill>
                                      <a:srgbClr val="1429A0"/>
                                    </a:solidFill>
                                    <a:latin typeface="Cambria Math" panose="02040503050406030204" pitchFamily="18" charset="0"/>
                                    <a:ea typeface="SamsungOne 400" panose="020B0503030303020204" pitchFamily="34" charset="0"/>
                                  </a:rPr>
                                  <m:t>𝒃</m:t>
                                </m:r>
                              </m:e>
                            </m:mr>
                            <m:mr>
                              <m:e>
                                <m:r>
                                  <a:rPr lang="en-US" altLang="ko-KR" sz="1300" b="1" i="1" smtClean="0">
                                    <a:solidFill>
                                      <a:srgbClr val="1429A0"/>
                                    </a:solidFill>
                                    <a:latin typeface="Cambria Math" panose="02040503050406030204" pitchFamily="18" charset="0"/>
                                    <a:ea typeface="SamsungOne 400" panose="020B0503030303020204" pitchFamily="34" charset="0"/>
                                  </a:rPr>
                                  <m:t>𝒄</m:t>
                                </m:r>
                              </m:e>
                              <m:e>
                                <m:r>
                                  <a:rPr lang="en-US" altLang="ko-KR" sz="1300" b="1" i="1" smtClean="0">
                                    <a:solidFill>
                                      <a:srgbClr val="1429A0"/>
                                    </a:solidFill>
                                    <a:latin typeface="Cambria Math" panose="02040503050406030204" pitchFamily="18" charset="0"/>
                                    <a:ea typeface="SamsungOne 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 400" panose="020B0503030303020204" pitchFamily="34"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is as follows.</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66" name="직사각형 65">
                  <a:extLst>
                    <a:ext uri="{FF2B5EF4-FFF2-40B4-BE49-F238E27FC236}">
                      <a16:creationId xmlns="" xmlns:a16="http://schemas.microsoft.com/office/drawing/2014/main" xmlns:a14="http://schemas.microsoft.com/office/drawing/2010/main" id="{F7A7253E-8568-4EFF-9FA1-0D6AAEB9FE97}"/>
                    </a:ext>
                  </a:extLst>
                </p:cNvPr>
                <p:cNvSpPr>
                  <a:spLocks noRot="1" noChangeAspect="1" noMove="1" noResize="1" noEditPoints="1" noAdjustHandles="1" noChangeArrowheads="1" noChangeShapeType="1" noTextEdit="1"/>
                </p:cNvSpPr>
                <p:nvPr/>
              </p:nvSpPr>
              <p:spPr>
                <a:xfrm>
                  <a:off x="4089365" y="3952301"/>
                  <a:ext cx="5500555" cy="683182"/>
                </a:xfrm>
                <a:prstGeom prst="rect">
                  <a:avLst/>
                </a:prstGeom>
                <a:blipFill rotWithShape="0">
                  <a:blip r:embed="rId17"/>
                  <a:stretch>
                    <a:fillRect l="-22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xmlns=""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800" baseline="30000" dirty="0">
                      <a:solidFill>
                        <a:prstClr val="black">
                          <a:lumMod val="85000"/>
                          <a:lumOff val="15000"/>
                        </a:prstClr>
                      </a:solidFill>
                      <a:ea typeface="SamsungOne 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8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xmlns="" id="{F56DFBE9-585D-4D52-ADD3-0F7A179CDBB3}"/>
                    </a:ext>
                  </a:extLst>
                </p:cNvPr>
                <p:cNvSpPr/>
                <p:nvPr/>
              </p:nvSpPr>
              <p:spPr>
                <a:xfrm>
                  <a:off x="4037503" y="5303709"/>
                  <a:ext cx="53764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𝑏𝑐</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reverse matrix of the given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does not exist.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8" name="직사각형 67">
                  <a:extLst>
                    <a:ext uri="{FF2B5EF4-FFF2-40B4-BE49-F238E27FC236}">
                      <a16:creationId xmlns="" xmlns:a16="http://schemas.microsoft.com/office/drawing/2014/main" xmlns:a14="http://schemas.microsoft.com/office/drawing/2010/main" id="{F56DFBE9-585D-4D52-ADD3-0F7A179CDBB3}"/>
                    </a:ext>
                  </a:extLst>
                </p:cNvPr>
                <p:cNvSpPr>
                  <a:spLocks noRot="1" noChangeAspect="1" noMove="1" noResize="1" noEditPoints="1" noAdjustHandles="1" noChangeArrowheads="1" noChangeShapeType="1" noTextEdit="1"/>
                </p:cNvSpPr>
                <p:nvPr/>
              </p:nvSpPr>
              <p:spPr>
                <a:xfrm>
                  <a:off x="4037503" y="5303709"/>
                  <a:ext cx="5376469" cy="345461"/>
                </a:xfrm>
                <a:prstGeom prst="rect">
                  <a:avLst/>
                </a:prstGeom>
                <a:blipFill rotWithShape="0">
                  <a:blip r:embed="rId19"/>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082834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 </a:t>
              </a: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value that is defined only in a square matrix and determines the reversibility of the matrix.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Historically, the matrix was conceived with the question of “how to solve the simultaneous linear equations.” In his research, Arthur Cayley saw that the solution of the simultaneous equation differed depending on the value of (ad-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how the term ‘determinant’ was created, as this value “determines” the existence of the solution (the matrix’s reversibility). In addition to Cayley’s research, William Rowan Hamilton thought, “Well, why don’t we separate the coefficients and the variables of the simultaneous equation?” to create the matrix.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ea typeface="SamsungOne 400" panose="020B0503030303020204" pitchFamily="34" charset="0"/>
                </a:rPr>
                <a:t>Determinant</a:t>
              </a: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notation for the determinant is its abbreviation ‘det’ and the absolute value symbol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1541FAFB-600A-47F7-B6ED-B541FE69D0A7}"/>
                  </a:ext>
                </a:extLst>
              </p:cNvPr>
              <p:cNvSpPr txBox="1"/>
              <p:nvPr/>
            </p:nvSpPr>
            <p:spPr>
              <a:xfrm>
                <a:off x="781618" y="2018957"/>
                <a:ext cx="2264466" cy="455959"/>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For the Matrix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 400" panose="020B0503030303020204" pitchFamily="34" charset="0"/>
                </a:endParaRPr>
              </a:p>
            </p:txBody>
          </p:sp>
        </mc:Choice>
        <mc:Fallback xmlns="">
          <p:sp>
            <p:nvSpPr>
              <p:cNvPr id="2" name="TextBox 1">
                <a:extLst>
                  <a:ext uri="{FF2B5EF4-FFF2-40B4-BE49-F238E27FC236}">
                    <a16:creationId xmlns="" xmlns:a16="http://schemas.microsoft.com/office/drawing/2014/main" xmlns:a14="http://schemas.microsoft.com/office/drawing/2010/main" id="{1541FAFB-600A-47F7-B6ED-B541FE69D0A7}"/>
                  </a:ext>
                </a:extLst>
              </p:cNvPr>
              <p:cNvSpPr txBox="1">
                <a:spLocks noRot="1" noChangeAspect="1" noMove="1" noResize="1" noEditPoints="1" noAdjustHandles="1" noChangeArrowheads="1" noChangeShapeType="1" noTextEdit="1"/>
              </p:cNvSpPr>
              <p:nvPr/>
            </p:nvSpPr>
            <p:spPr>
              <a:xfrm>
                <a:off x="781618" y="2018957"/>
                <a:ext cx="2264466" cy="455959"/>
              </a:xfrm>
              <a:prstGeom prst="rect">
                <a:avLst/>
              </a:prstGeom>
              <a:blipFill rotWithShape="0">
                <a:blip r:embed="rId3"/>
                <a:stretch>
                  <a:fillRect l="-806" b="-2667"/>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xmlns=""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a16="http://schemas.microsoft.com/office/drawing/2014/main" xmlns=""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a16="http://schemas.microsoft.com/office/drawing/2014/main" xmlns=""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Etc.</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xmlns=""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absolute value symbol is double-layered as seen in the latter two equations, it means to find the absolute value after finding the determinant.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absolute value symbol means “to calculate the matrix equation,” and the outer absolute value symbol means “to take the absolute value after the calculation.”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xmlns=""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a16="http://schemas.microsoft.com/office/drawing/2014/main" xmlns=""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the Reverse Matrix of</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when the</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2</m:t>
                      </m:r>
                      <m:r>
                        <a:rPr lang="en-US" altLang="ko-KR" sz="1400" i="1"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2 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Matrix</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are as follows, respectively.  </a:t>
                  </a:r>
                </a:p>
              </p:txBody>
            </p:sp>
          </mc:Choice>
          <mc:Fallback xmlns="">
            <p:sp>
              <p:nvSpPr>
                <p:cNvPr id="17" name="직사각형 16">
                  <a:extLst>
                    <a:ext uri="{FF2B5EF4-FFF2-40B4-BE49-F238E27FC236}">
                      <a16:creationId xmlns="" xmlns:a16="http://schemas.microsoft.com/office/drawing/2014/main" xmlns:a14="http://schemas.microsoft.com/office/drawing/2010/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pic>
        <p:nvPicPr>
          <p:cNvPr id="22" name="그림 21">
            <a:extLst>
              <a:ext uri="{FF2B5EF4-FFF2-40B4-BE49-F238E27FC236}">
                <a16:creationId xmlns:a16="http://schemas.microsoft.com/office/drawing/2014/main" xmlns=""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Linear Transformation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3785561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Linear Transformation</a:t>
            </a:r>
          </a:p>
        </p:txBody>
      </p:sp>
      <p:sp>
        <p:nvSpPr>
          <p:cNvPr id="29" name="직사각형 28">
            <a:extLst>
              <a:ext uri="{FF2B5EF4-FFF2-40B4-BE49-F238E27FC236}">
                <a16:creationId xmlns:a16="http://schemas.microsoft.com/office/drawing/2014/main" xmlns="" id="{97EC28A6-DD84-4FEF-84BE-A8DBE1B0A7E9}"/>
              </a:ext>
            </a:extLst>
          </p:cNvPr>
          <p:cNvSpPr/>
          <p:nvPr/>
        </p:nvSpPr>
        <p:spPr>
          <a:xfrm>
            <a:off x="464722" y="1844824"/>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Linear transformation is a function that mathematically multiplies a vector by a matrix to create another vector. It is a method of converting from one vector space to another while maintaining the vector’s characteristics.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02401" y="2295160"/>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 function in two-dimensions that corresponds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Transformation: A transformation expressed by the linear expression for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without a constant term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2401" y="2295160"/>
                <a:ext cx="8632825" cy="596812"/>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B1A30CCC-47F2-4EFD-8D6D-E6D6FCAE6523}"/>
              </a:ext>
            </a:extLst>
          </p:cNvPr>
          <p:cNvGrpSpPr/>
          <p:nvPr/>
        </p:nvGrpSpPr>
        <p:grpSpPr>
          <a:xfrm>
            <a:off x="602401" y="3068960"/>
            <a:ext cx="8632824" cy="1379984"/>
            <a:chOff x="602401" y="3261486"/>
            <a:chExt cx="8632824" cy="1379984"/>
          </a:xfrm>
        </p:grpSpPr>
        <p:sp>
          <p:nvSpPr>
            <p:cNvPr id="15" name="직사각형 14">
              <a:extLst>
                <a:ext uri="{FF2B5EF4-FFF2-40B4-BE49-F238E27FC236}">
                  <a16:creationId xmlns:a16="http://schemas.microsoft.com/office/drawing/2014/main" xmlns=""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3193533" y="3887496"/>
                  <a:ext cx="345056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𝑏𝑦</m:t>
                              </m:r>
                            </m:e>
                            <m:e>
                              <m:sSup>
                                <m:sSupPr>
                                  <m:ctrlPr>
                                    <a:rPr lang="en-US" altLang="ko-KR" sz="1600" i="1">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𝑦</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𝑐𝑥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𝑑𝑦</m:t>
                              </m:r>
                            </m:e>
                          </m:eqArr>
                        </m:e>
                      </m:d>
                      <m:r>
                        <a:rPr lang="en-US" sz="1600" b="0" i="1" smtClean="0">
                          <a:latin typeface="Cambria Math" panose="02040503050406030204" pitchFamily="18" charset="0"/>
                        </a:rPr>
                        <m:t>(</m:t>
                      </m:r>
                      <m:r>
                        <a:rPr lang="en-US" sz="1600" b="0" i="1" smtClean="0">
                          <a:latin typeface="Cambria Math" panose="02040503050406030204" pitchFamily="18" charset="0"/>
                        </a:rPr>
                        <m:t>𝑏𝑢𝑡</m:t>
                      </m:r>
                    </m:oMath>
                  </a14:m>
                  <a:r>
                    <a:rPr lang="en-US" sz="1400" dirty="0"/>
                    <a:t>, a, b, c, d are constants</a:t>
                  </a:r>
                  <a:r>
                    <a:rPr lang="en-US" altLang="ko-KR" sz="1400" dirty="0"/>
                    <a:t>)</a:t>
                  </a:r>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3193533" y="3887496"/>
                  <a:ext cx="3450560" cy="549253"/>
                </a:xfrm>
                <a:prstGeom prst="rect">
                  <a:avLst/>
                </a:prstGeom>
                <a:blipFill rotWithShape="0">
                  <a:blip r:embed="rId5"/>
                  <a:stretch>
                    <a:fillRect r="-2120"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480158C5-E2A0-4FDC-8093-8C9B29FD79E1}"/>
                    </a:ext>
                  </a:extLst>
                </p:cNvPr>
                <p:cNvSpPr txBox="1"/>
                <p:nvPr/>
              </p:nvSpPr>
              <p:spPr>
                <a:xfrm>
                  <a:off x="848035" y="3417844"/>
                  <a:ext cx="8208911" cy="292388"/>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 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is expressed as follows, it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 xmlns:a16="http://schemas.microsoft.com/office/drawing/2014/main" xmlns:a14="http://schemas.microsoft.com/office/drawing/2010/main" id="{480158C5-E2A0-4FDC-8093-8C9B29FD79E1}"/>
                    </a:ext>
                  </a:extLst>
                </p:cNvPr>
                <p:cNvSpPr txBox="1">
                  <a:spLocks noRot="1" noChangeAspect="1" noMove="1" noResize="1" noEditPoints="1" noAdjustHandles="1" noChangeArrowheads="1" noChangeShapeType="1" noTextEdit="1"/>
                </p:cNvSpPr>
                <p:nvPr/>
              </p:nvSpPr>
              <p:spPr>
                <a:xfrm>
                  <a:off x="848035" y="3417844"/>
                  <a:ext cx="8208911" cy="292388"/>
                </a:xfrm>
                <a:prstGeom prst="rect">
                  <a:avLst/>
                </a:prstGeom>
                <a:blipFill rotWithShape="0">
                  <a:blip r:embed="rId6"/>
                  <a:stretch>
                    <a:fillRect t="-2083" b="-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Juyper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screen is shown as follows.</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218885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
        <p:nvSpPr>
          <p:cNvPr id="17" name="직사각형 16">
            <a:extLst>
              <a:ext uri="{FF2B5EF4-FFF2-40B4-BE49-F238E27FC236}">
                <a16:creationId xmlns:a16="http://schemas.microsoft.com/office/drawing/2014/main" xmlns=""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Converting a vector in a vector space is called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𝑊h𝑒𝑛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𝑡h𝑒</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𝑐𝑜𝑛𝑠𝑡𝑎𝑛𝑡𝑠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𝑜𝑓</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𝑖𝑛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inear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Transformation</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1" i="1" dirty="0" smtClean="0">
                        <a:solidFill>
                          <a:prstClr val="black">
                            <a:lumMod val="85000"/>
                            <a:lumOff val="15000"/>
                          </a:prstClr>
                        </a:solidFill>
                        <a:latin typeface="Cambria Math" panose="02040503050406030204" pitchFamily="18" charset="0"/>
                        <a:ea typeface="SamsungOne 400" panose="020B0503030303020204" pitchFamily="34" charset="0"/>
                      </a:rPr>
                      <m:t>𝑻</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 be expressed in the form of a matrix as shown below. </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xmlns=""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a16="http://schemas.microsoft.com/office/drawing/2014/main" xmlns=""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xmlns=""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a16="http://schemas.microsoft.com/office/drawing/2014/main" xmlns=""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a16="http://schemas.microsoft.com/office/drawing/2014/main" xmlns=""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a16="http://schemas.microsoft.com/office/drawing/2014/main" xmlns=""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a16="http://schemas.microsoft.com/office/drawing/2014/main" xmlns=""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사각형: 둥근 모서리 39">
                  <a:extLst>
                    <a:ext uri="{FF2B5EF4-FFF2-40B4-BE49-F238E27FC236}">
                      <a16:creationId xmlns:a16="http://schemas.microsoft.com/office/drawing/2014/main" xmlns=""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performing linear transformation, the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𝑏𝑖</m:t>
                      </m:r>
                    </m:oMath>
                  </a14:m>
                  <a:r>
                    <a:rPr lang="en-US" altLang="ko-KR" sz="1300" dirty="0">
                      <a:solidFill>
                        <a:prstClr val="black">
                          <a:lumMod val="85000"/>
                          <a:lumOff val="15000"/>
                        </a:prstClr>
                      </a:solidFill>
                      <a:latin typeface="SamsungOne 400" panose="020B0503030303020204" pitchFamily="34" charset="0"/>
                    </a:rPr>
                    <a:t> can be rotated, enlarged, or reduced using various matrices.</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0" name="사각형: 둥근 모서리 39">
                  <a:extLst>
                    <a:ext uri="{FF2B5EF4-FFF2-40B4-BE49-F238E27FC236}">
                      <a16:creationId xmlns="" xmlns:a16="http://schemas.microsoft.com/office/drawing/2014/main" xmlns:a14="http://schemas.microsoft.com/office/drawing/2010/main" id="{FF925BF5-C29F-4330-B8EF-066BE3B612B8}"/>
                    </a:ext>
                  </a:extLst>
                </p:cNvPr>
                <p:cNvSpPr>
                  <a:spLocks noRot="1" noChangeAspect="1" noMove="1" noResize="1" noEditPoints="1" noAdjustHandles="1" noChangeArrowheads="1" noChangeShapeType="1" noTextEdit="1"/>
                </p:cNvSpPr>
                <p:nvPr/>
              </p:nvSpPr>
              <p:spPr>
                <a:xfrm>
                  <a:off x="3595886" y="4178979"/>
                  <a:ext cx="2651670" cy="1025104"/>
                </a:xfrm>
                <a:prstGeom prst="roundRect">
                  <a:avLst>
                    <a:gd name="adj" fmla="val 9234"/>
                  </a:avLst>
                </a:prstGeom>
                <a:blipFill rotWithShape="0">
                  <a:blip r:embed="rId11"/>
                  <a:stretch>
                    <a:fillRect r="-229"/>
                  </a:stretch>
                </a:blipFill>
              </p:spPr>
              <p:txBody>
                <a:bodyPr/>
                <a:lstStyle/>
                <a:p>
                  <a:r>
                    <a:rPr lang="ko-KR" altLang="en-US">
                      <a:noFill/>
                    </a:rPr>
                    <a:t> </a:t>
                  </a:r>
                </a:p>
              </p:txBody>
            </p:sp>
          </mc:Fallback>
        </mc:AlternateContent>
        <p:grpSp>
          <p:nvGrpSpPr>
            <p:cNvPr id="41" name="그룹 40">
              <a:extLst>
                <a:ext uri="{FF2B5EF4-FFF2-40B4-BE49-F238E27FC236}">
                  <a16:creationId xmlns:a16="http://schemas.microsoft.com/office/drawing/2014/main" xmlns=""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a16="http://schemas.microsoft.com/office/drawing/2014/main" xmlns=""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xmlns=""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a16="http://schemas.microsoft.com/office/drawing/2014/main" xmlns=""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a16="http://schemas.microsoft.com/office/drawing/2014/main" xmlns=""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Calculating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4.4. Eigenvalues and Eigenvectors</a:t>
            </a:r>
          </a:p>
        </p:txBody>
      </p:sp>
    </p:spTree>
    <p:extLst>
      <p:ext uri="{BB962C8B-B14F-4D97-AF65-F5344CB8AC3E}">
        <p14:creationId xmlns:p14="http://schemas.microsoft.com/office/powerpoint/2010/main" val="825764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Eigenvalues and Eigenvectors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88956"/>
                <a:ext cx="8632825" cy="162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 is an n × n matrix and I is an identity matrix,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en-US" altLang="ko-KR"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linear system, the necessary and sufficient condition for the existence of a solution for x≠0 is the determinant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−𝜆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 =0.</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88956"/>
                <a:ext cx="8632825" cy="162786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xmlns=""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Polynomials and Eigenvalues</a:t>
            </a:r>
          </a:p>
        </p:txBody>
      </p:sp>
    </p:spTree>
    <p:extLst>
      <p:ext uri="{BB962C8B-B14F-4D97-AF65-F5344CB8AC3E}">
        <p14:creationId xmlns:p14="http://schemas.microsoft.com/office/powerpoint/2010/main" val="1675029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369A37DF-2495-47DB-A310-310D619FB4AD}"/>
                  </a:ext>
                </a:extLst>
              </p:cNvPr>
              <p:cNvSpPr/>
              <p:nvPr/>
            </p:nvSpPr>
            <p:spPr>
              <a:xfrm>
                <a:off x="621565" y="1863151"/>
                <a:ext cx="8632825" cy="22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following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Matrix A</a:t>
                </a:r>
                <a:r>
                  <a:rPr lang="en-US" altLang="ko-KR" sz="13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polynomial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case,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d>
                      <m:d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e>
                    </m:d>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nth degree polynomial 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root of the characteristic equation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the eigenvalue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369A37DF-2495-47DB-A310-310D619FB4AD}"/>
                  </a:ext>
                </a:extLst>
              </p:cNvPr>
              <p:cNvSpPr>
                <a:spLocks noRot="1" noChangeAspect="1" noMove="1" noResize="1" noEditPoints="1" noAdjustHandles="1" noChangeArrowheads="1" noChangeShapeType="1" noTextEdit="1"/>
              </p:cNvSpPr>
              <p:nvPr/>
            </p:nvSpPr>
            <p:spPr>
              <a:xfrm>
                <a:off x="621565" y="1863151"/>
                <a:ext cx="8632825" cy="22139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Since linear transformation is in the form of a linear system, it can be expressed in the form of a matrix.</a:t>
            </a:r>
          </a:p>
        </p:txBody>
      </p:sp>
    </p:spTree>
    <p:extLst>
      <p:ext uri="{BB962C8B-B14F-4D97-AF65-F5344CB8AC3E}">
        <p14:creationId xmlns:p14="http://schemas.microsoft.com/office/powerpoint/2010/main" val="1510925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 non-zero vector</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goes through a nth-order square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linear transformation. If the image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satisfy the following relationship are called eigenvalues and eigenvectors, respectively.</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807339"/>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Definition of Eigenvalues and Eigenvectors</a:t>
            </a:r>
            <a:endParaRPr kumimoji="1" lang="ko-KR" altLang="en-US" sz="1400" dirty="0">
              <a:solidFill>
                <a:schemeClr val="tx1"/>
              </a:solidFill>
              <a:latin typeface="+mn-ea"/>
            </a:endParaRPr>
          </a:p>
        </p:txBody>
      </p:sp>
      <p:grpSp>
        <p:nvGrpSpPr>
          <p:cNvPr id="15" name="그룹 14">
            <a:extLst>
              <a:ext uri="{FF2B5EF4-FFF2-40B4-BE49-F238E27FC236}">
                <a16:creationId xmlns:a16="http://schemas.microsoft.com/office/drawing/2014/main" xmlns=""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a16="http://schemas.microsoft.com/office/drawing/2014/main" xmlns=""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5"/>
                  <a:stretch>
                    <a:fillRect l="-3311" t="-5000" r="-1325" b="-4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572933" y="1950579"/>
                <a:ext cx="8632825" cy="201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latin typeface="SamsungOne 400" panose="020B0503030303020204" pitchFamily="34" charset="0"/>
                    <a:ea typeface="SamsungOne 400" panose="020B0503030303020204" pitchFamily="34" charset="0"/>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becomes the eigenvalue of matrix A, and the vector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becomes the eigenvector of the matrix A for the eigenvalue 5.</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72933" y="1950579"/>
                <a:ext cx="8632825" cy="201284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In Matrix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m:t>
                    </m:r>
                  </m:oMath>
                </a14:m>
                <a:r>
                  <a:rPr kumimoji="1" lang="en-US" altLang="ko-KR" sz="1400" dirty="0">
                    <a:solidFill>
                      <a:schemeClr val="tx1"/>
                    </a:solidFill>
                    <a:latin typeface="SamsungOne 400" panose="020B0503030303020204" pitchFamily="34" charset="0"/>
                    <a:ea typeface="SamsungOne 400" panose="020B0503030303020204" pitchFamily="34" charset="0"/>
                  </a:rPr>
                  <a:t> if eigenvalues and eigenvectors are</a:t>
                </a:r>
                <a:endParaRPr kumimoji="1" lang="ko-KR" altLang="en-US" sz="1400" dirty="0">
                  <a:solidFill>
                    <a:schemeClr val="tx1"/>
                  </a:solidFill>
                  <a:latin typeface="SamsungOne 400" panose="020B0503030303020204" pitchFamily="34"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rotWithShape="0">
                <a:blip r:embed="rId5"/>
                <a:stretch>
                  <a:fillRect l="-136" b="-169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Characteristic Equation (Determinantal Equation)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AEF11B9B-8B60-42BE-9262-061929132201}"/>
              </a:ext>
            </a:extLst>
          </p:cNvPr>
          <p:cNvGrpSpPr/>
          <p:nvPr/>
        </p:nvGrpSpPr>
        <p:grpSpPr>
          <a:xfrm>
            <a:off x="602401" y="1710333"/>
            <a:ext cx="8632825" cy="4541931"/>
            <a:chOff x="602401" y="1710333"/>
            <a:chExt cx="8632825" cy="4541931"/>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xmlns="" id="{BEA5BCD8-9FDC-451E-BA7B-CE99A42CA513}"/>
                    </a:ext>
                  </a:extLst>
                </p:cNvPr>
                <p:cNvSpPr/>
                <p:nvPr/>
              </p:nvSpPr>
              <p:spPr>
                <a:xfrm>
                  <a:off x="602401" y="1710333"/>
                  <a:ext cx="8632825" cy="4541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definition of the eigenvalue and characteristic equation is as follow.</a:t>
                  </a: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move the right side of the equation to the left, you can make the following equation where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unit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this equation has the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E</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both sides can be multiplied by the Reverse Matrix as follows.</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SamsungOne 400" panose="020B0503030303020204" pitchFamily="34" charset="0"/>
                      <a:ea typeface="SamsungOne 400" panose="020B0503030303020204" pitchFamily="34"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result, this equation must have a self-evident solution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contradicts the condition that the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initially assumed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eliminate this contradiction and to have an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400" i="1" dirty="0">
                          <a:solidFill>
                            <a:prstClr val="black"/>
                          </a:solidFill>
                          <a:latin typeface="Cambria Math" panose="02040503050406030204" pitchFamily="18" charset="0"/>
                        </a:rPr>
                        <m:t> </m:t>
                      </m:r>
                      <m:r>
                        <a:rPr lang="ko-KR" altLang="en-US" sz="1400" i="1" dirty="0">
                          <a:solidFill>
                            <a:prstClr val="black"/>
                          </a:solidFill>
                          <a:latin typeface="Cambria Math" panose="02040503050406030204" pitchFamily="18" charset="0"/>
                        </a:rPr>
                        <m:t>𝜆</m:t>
                      </m:r>
                      <m:r>
                        <m:rPr>
                          <m:sty m:val="p"/>
                        </m:rPr>
                        <a:rPr lang="en-US" altLang="ko-KR" sz="1400" dirty="0">
                          <a:solidFill>
                            <a:prstClr val="black"/>
                          </a:solidFill>
                          <a:latin typeface="Cambria Math" panose="02040503050406030204" pitchFamily="18" charset="0"/>
                          <a:ea typeface="Cambria Math" panose="02040503050406030204" pitchFamily="18" charset="0"/>
                        </a:rPr>
                        <m:t>E</m:t>
                      </m:r>
                      <m:r>
                        <a:rPr lang="en-US" altLang="ko-KR" sz="1400" i="1" dirty="0">
                          <a:solidFill>
                            <a:prstClr val="black"/>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must not have a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SamsungOne 400" panose="020B0503030303020204" pitchFamily="34" charset="0"/>
                              <a:ea typeface="SamsungOne 400" panose="020B0503030303020204" pitchFamily="34" charset="0"/>
                            </a:rPr>
                            <m:t>(</m:t>
                          </m:r>
                          <m:r>
                            <m:rPr>
                              <m:nor/>
                            </m:rPr>
                            <a:rPr lang="en-US" altLang="ko-KR" sz="1300" dirty="0">
                              <a:solidFill>
                                <a:prstClr val="black"/>
                              </a:solidFill>
                              <a:latin typeface="SamsungOne 400" panose="020B0503030303020204" pitchFamily="34" charset="0"/>
                              <a:ea typeface="SamsungOne 400" panose="020B0503030303020204" pitchFamily="34" charset="0"/>
                            </a:rPr>
                            <m:t>A</m:t>
                          </m:r>
                          <m:r>
                            <m:rPr>
                              <m:nor/>
                            </m:rPr>
                            <a:rPr lang="en-US" altLang="ko-KR" sz="1300" dirty="0">
                              <a:solidFill>
                                <a:prstClr val="black"/>
                              </a:solidFill>
                              <a:latin typeface="SamsungOne 400" panose="020B0503030303020204" pitchFamily="34" charset="0"/>
                              <a:ea typeface="SamsungOne 400" panose="020B0503030303020204" pitchFamily="34"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SamsungOne 400" panose="020B0503030303020204" pitchFamily="34" charset="0"/>
                              <a:ea typeface="SamsungOne 400" panose="020B0503030303020204" pitchFamily="34" charset="0"/>
                            </a:rPr>
                            <m:t>E</m:t>
                          </m:r>
                          <m:r>
                            <m:rPr>
                              <m:nor/>
                            </m:rPr>
                            <a:rPr lang="en-US" altLang="ko-KR" sz="1300" dirty="0">
                              <a:solidFill>
                                <a:prstClr val="black"/>
                              </a:solidFill>
                              <a:latin typeface="SamsungOne 400" panose="020B0503030303020204" pitchFamily="34" charset="0"/>
                              <a:ea typeface="SamsungOne 400" panose="020B0503030303020204" pitchFamily="34"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all, the conditional equation for the existence of an eigenvector is as follows. This equation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of Matrix A.</a:t>
                  </a:r>
                </a:p>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600" dirty="0">
                    <a:solidFill>
                      <a:prstClr val="black"/>
                    </a:solidFill>
                    <a:latin typeface="SamsungOne 400" panose="020B0503030303020204" pitchFamily="34" charset="0"/>
                    <a:ea typeface="SamsungOne 400" panose="020B0503030303020204" pitchFamily="34" charset="0"/>
                  </a:endParaRPr>
                </a:p>
              </p:txBody>
            </p:sp>
          </mc:Choice>
          <mc:Fallback xmlns="">
            <p:sp>
              <p:nvSpPr>
                <p:cNvPr id="25" name="직사각형 24">
                  <a:extLst>
                    <a:ext uri="{FF2B5EF4-FFF2-40B4-BE49-F238E27FC236}">
                      <a16:creationId xmlns="" xmlns:a16="http://schemas.microsoft.com/office/drawing/2014/main" xmlns:a14="http://schemas.microsoft.com/office/drawing/2010/main" id="{BEA5BCD8-9FDC-451E-BA7B-CE99A42CA513}"/>
                    </a:ext>
                  </a:extLst>
                </p:cNvPr>
                <p:cNvSpPr>
                  <a:spLocks noRot="1" noChangeAspect="1" noMove="1" noResize="1" noEditPoints="1" noAdjustHandles="1" noChangeArrowheads="1" noChangeShapeType="1" noTextEdit="1"/>
                </p:cNvSpPr>
                <p:nvPr/>
              </p:nvSpPr>
              <p:spPr>
                <a:xfrm>
                  <a:off x="602401" y="1710333"/>
                  <a:ext cx="8632825" cy="454193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xmlns=""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3E1D097F-C6F3-4D26-B658-D8A4D5AA9CB3}"/>
                    </a:ext>
                  </a:extLst>
                </p:cNvPr>
                <p:cNvSpPr/>
                <p:nvPr/>
              </p:nvSpPr>
              <p:spPr>
                <a:xfrm>
                  <a:off x="4004394" y="5816324"/>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xmlns="">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816324"/>
                  <a:ext cx="1872809" cy="366980"/>
                </a:xfrm>
                <a:prstGeom prst="rect">
                  <a:avLst/>
                </a:prstGeom>
                <a:blipFill>
                  <a:blip r:embed="rId8"/>
                  <a:stretch>
                    <a:fillRect b="-666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xmlns=""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eigenvalues and eigenvectors, follow the below procedure.</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det(A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root of the obtained characteristic equation becomes the eigenvalue.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Obtain the eigenvectors by solving for each corresponding eigenvalue "(A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"E)x=0."</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eigenvalues and eigenvectors.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1235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SamsungOne 400" panose="020B0503030303020204" pitchFamily="34" charset="0"/>
                    <a:ea typeface="SamsungOne 400" panose="020B0503030303020204" pitchFamily="34"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600" dirty="0">
                    <a:solidFill>
                      <a:prstClr val="black"/>
                    </a:solidFill>
                    <a:latin typeface="SamsungOne 400" panose="020B0503030303020204" pitchFamily="34" charset="0"/>
                    <a:ea typeface="SamsungOne 400" panose="020B0503030303020204" pitchFamily="34" charset="0"/>
                  </a:rPr>
                  <a:t>	</a:t>
                </a:r>
                <a:r>
                  <a:rPr lang="en-US" altLang="ko-KR" sz="1600" dirty="0" err="1">
                    <a:solidFill>
                      <a:prstClr val="black"/>
                    </a:solidFill>
                    <a:latin typeface="SamsungOne 400" panose="020B0503030303020204" pitchFamily="34" charset="0"/>
                    <a:ea typeface="SamsungOne 400" panose="020B0503030303020204" pitchFamily="34" charset="0"/>
                  </a:rPr>
                  <a:t>det</a:t>
                </a:r>
                <a:r>
                  <a:rPr lang="en-US" altLang="ko-KR" sz="1600" dirty="0">
                    <a:solidFill>
                      <a:prstClr val="black"/>
                    </a:solidFill>
                    <a:latin typeface="SamsungOne 400" panose="020B0503030303020204" pitchFamily="34" charset="0"/>
                    <a:ea typeface="SamsungOne 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becomes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+7)=0. Therefore, the eigenvalues of A are 3 and -7.</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characteristic equation and the eigenvalue of the given Matrix A.</a:t>
            </a:r>
          </a:p>
        </p:txBody>
      </p:sp>
    </p:spTree>
    <p:extLst>
      <p:ext uri="{BB962C8B-B14F-4D97-AF65-F5344CB8AC3E}">
        <p14:creationId xmlns:p14="http://schemas.microsoft.com/office/powerpoint/2010/main" val="167059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eigenvalues.</a:t>
                </a: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−12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−12=0,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+3)=0. Therefore, the eigenvalues of matrix A are 4 and -3.</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361954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Intro to Mathematics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439872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solve for (A-4E)x=0. Then,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Since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 400" panose="020B0503030303020204" pitchFamily="34" charset="0"/>
                    <a:ea typeface="SamsungOne 400" panose="020B0503030303020204" pitchFamily="34" charset="0"/>
                  </a:rPr>
                  <a:t> is 1, it becomes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1557832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solve for (A-(-3)E)x=0. Then,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400" b="0" i="0" dirty="0" smtClean="0">
                        <a:solidFill>
                          <a:prstClr val="black"/>
                        </a:solidFill>
                        <a:latin typeface="Cambria Math" panose="02040503050406030204" pitchFamily="18" charset="0"/>
                        <a:ea typeface="Cambria Math" panose="02040503050406030204" pitchFamily="18" charset="0"/>
                      </a:rPr>
                      <m:t>If</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a:rPr lang="en-US" altLang="ko-KR" sz="1400" b="0" i="1" dirty="0" smtClean="0">
                        <a:solidFill>
                          <a:prstClr val="black"/>
                        </a:solidFill>
                        <a:latin typeface="Cambria Math" panose="02040503050406030204" pitchFamily="18" charset="0"/>
                        <a:ea typeface="Cambria Math" panose="02040503050406030204" pitchFamily="18" charset="0"/>
                      </a:rPr>
                      <m:t>𝑖𝑠</m:t>
                    </m:r>
                  </m:oMath>
                </a14:m>
                <a:r>
                  <a:rPr lang="en-US" altLang="ko-KR" sz="1300" dirty="0">
                    <a:solidFill>
                      <a:prstClr val="black"/>
                    </a:solidFill>
                    <a:latin typeface="SamsungOne 400" panose="020B0503030303020204" pitchFamily="34" charset="0"/>
                    <a:ea typeface="SamsungOne 400" panose="020B0503030303020204" pitchFamily="34" charset="0"/>
                  </a:rPr>
                  <a:t> 1, it becomes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=-3</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Solve for the eigenvalue and the corresponding eigenvector of Matrix A </a:t>
            </a:r>
          </a:p>
        </p:txBody>
      </p:sp>
    </p:spTree>
    <p:extLst>
      <p:ext uri="{BB962C8B-B14F-4D97-AF65-F5344CB8AC3E}">
        <p14:creationId xmlns:p14="http://schemas.microsoft.com/office/powerpoint/2010/main" val="250835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EC1A3D17-34C9-4D74-B81F-1DB8C2E58095}"/>
              </a:ext>
            </a:extLst>
          </p:cNvPr>
          <p:cNvGrpSpPr/>
          <p:nvPr/>
        </p:nvGrpSpPr>
        <p:grpSpPr>
          <a:xfrm>
            <a:off x="1054112" y="3868090"/>
            <a:ext cx="8080658" cy="2048267"/>
            <a:chOff x="1054112" y="3868090"/>
            <a:chExt cx="8080658" cy="2048267"/>
          </a:xfrm>
        </p:grpSpPr>
        <p:sp>
          <p:nvSpPr>
            <p:cNvPr id="31" name="직사각형 30">
              <a:extLst>
                <a:ext uri="{FF2B5EF4-FFF2-40B4-BE49-F238E27FC236}">
                  <a16:creationId xmlns:a16="http://schemas.microsoft.com/office/drawing/2014/main" xmlns="" id="{CEBB08B2-636D-4E70-B322-8587B78E883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Limits</a:t>
              </a:r>
            </a:p>
            <a:p>
              <a:pPr marL="176213" indent="-176213">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5.2. Differential Coefficient and Derivatives</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2" name="직사각형 31">
              <a:extLst>
                <a:ext uri="{FF2B5EF4-FFF2-40B4-BE49-F238E27FC236}">
                  <a16:creationId xmlns:a16="http://schemas.microsoft.com/office/drawing/2014/main" xmlns="" id="{880352C8-82AB-4042-837F-BCB14E1CA0C1}"/>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Tree>
    <p:extLst>
      <p:ext uri="{BB962C8B-B14F-4D97-AF65-F5344CB8AC3E}">
        <p14:creationId xmlns:p14="http://schemas.microsoft.com/office/powerpoint/2010/main" val="2461325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5.1. Limits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4999" y="2060848"/>
                <a:ext cx="8632825" cy="45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Take a look at the equation </a:t>
                </a:r>
                <a14:m>
                  <m:oMath xmlns:m="http://schemas.openxmlformats.org/officeDocument/2006/math">
                    <m:r>
                      <a:rPr lang="en-US" altLang="ko-KR" sz="1300" i="1">
                        <a:solidFill>
                          <a:prstClr val="black"/>
                        </a:solidFill>
                        <a:latin typeface="Cambria Math" panose="02040503050406030204" pitchFamily="18" charset="0"/>
                      </a:rPr>
                      <m:t>𝑓</m:t>
                    </m:r>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m:t>
                    </m:r>
                    <m:f>
                      <m:fPr>
                        <m:ctrlPr>
                          <a:rPr lang="en-US" altLang="ko-KR" sz="1300" i="1">
                            <a:solidFill>
                              <a:prstClr val="black"/>
                            </a:solidFill>
                            <a:latin typeface="Cambria Math" panose="02040503050406030204" pitchFamily="18" charset="0"/>
                          </a:rPr>
                        </m:ctrlPr>
                      </m:fPr>
                      <m:num>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2</m:t>
                            </m:r>
                          </m:sup>
                        </m:sSup>
                        <m:r>
                          <a:rPr lang="en-US" altLang="ko-KR" sz="1300" i="1">
                            <a:solidFill>
                              <a:prstClr val="black"/>
                            </a:solidFill>
                            <a:latin typeface="Cambria Math" panose="02040503050406030204" pitchFamily="18" charset="0"/>
                          </a:rPr>
                          <m:t>−1</m:t>
                        </m:r>
                      </m:num>
                      <m:den>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figure below.</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2060848"/>
                <a:ext cx="8632825" cy="457287"/>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xmlns="" id="{D8BF98C4-B566-4812-B5F0-560CFBA969E7}"/>
                  </a:ext>
                </a:extLst>
              </p:cNvPr>
              <p:cNvSpPr/>
              <p:nvPr/>
            </p:nvSpPr>
            <p:spPr>
              <a:xfrm>
                <a:off x="3607782" y="2675130"/>
                <a:ext cx="5738952"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solidFill>
                        <a:latin typeface="Cambria Math" panose="02040503050406030204" pitchFamily="18" charset="0"/>
                      </a:rPr>
                      <m:t>𝑓</m:t>
                    </m:r>
                    <m:d>
                      <m:dPr>
                        <m:ctrlPr>
                          <a:rPr lang="en-US" altLang="ko-KR" sz="1300" i="1" smtClean="0">
                            <a:solidFill>
                              <a:prstClr val="black"/>
                            </a:solidFill>
                            <a:latin typeface="Cambria Math" panose="02040503050406030204" pitchFamily="18" charset="0"/>
                          </a:rPr>
                        </m:ctrlPr>
                      </m:dPr>
                      <m:e>
                        <m:r>
                          <a:rPr lang="en-US" altLang="ko-KR" sz="13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cannot define the value of y because the denominator becomes 0 when x=1.</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when </a:t>
                </a:r>
                <a14:m>
                  <m:oMath xmlns:m="http://schemas.openxmlformats.org/officeDocument/2006/math">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 ≠1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function f(x) may be determined.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if we make the value of the variable x as close as possible to 1 but never let x=1, we can find the value of f(x).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we make the value of x as close as possible to the value a. We express this shape as “converging,” in which the value of the function f(x) gets as close as possible to the value alpha (a).</a:t>
                </a:r>
              </a:p>
            </p:txBody>
          </p:sp>
        </mc:Choice>
        <mc:Fallback xmlns="">
          <p:sp>
            <p:nvSpPr>
              <p:cNvPr id="32" name="직사각형 3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3607782" y="2675130"/>
                <a:ext cx="5738952" cy="2053621"/>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A limit means that a sequence or function value is infinitely close to a certain value.</a:t>
            </a:r>
          </a:p>
        </p:txBody>
      </p:sp>
      <p:grpSp>
        <p:nvGrpSpPr>
          <p:cNvPr id="37" name="그룹 36">
            <a:extLst>
              <a:ext uri="{FF2B5EF4-FFF2-40B4-BE49-F238E27FC236}">
                <a16:creationId xmlns:a16="http://schemas.microsoft.com/office/drawing/2014/main" xmlns=""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a16="http://schemas.microsoft.com/office/drawing/2014/main" xmlns=""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xmlns=""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a16="http://schemas.microsoft.com/office/drawing/2014/main" xmlns=""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xmlns=""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xmlns=""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a16="http://schemas.microsoft.com/office/drawing/2014/main" xmlns=""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a16="http://schemas.microsoft.com/office/drawing/2014/main" xmlns=""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 400" panose="020B0503030303020204" pitchFamily="34" charset="0"/>
                      <a:ea typeface="SamsungOne 400" panose="020B0503030303020204" pitchFamily="34" charset="0"/>
                    </a:rPr>
                    <a:t> is the limit.</a:t>
                  </a:r>
                  <a:endParaRPr lang="ko-KR" altLang="en-US" sz="12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3" name="TextBox 52">
                  <a:extLst>
                    <a:ext uri="{FF2B5EF4-FFF2-40B4-BE49-F238E27FC236}">
                      <a16:creationId xmlns="" xmlns:a16="http://schemas.microsoft.com/office/drawing/2014/main" xmlns:a14="http://schemas.microsoft.com/office/drawing/2010/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rotWithShape="0">
                  <a:blip r:embed="rId9"/>
                  <a:stretch>
                    <a:fillRect l="-2955" t="-28571" b="-4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50" name="그룹 49">
            <a:extLst>
              <a:ext uri="{FF2B5EF4-FFF2-40B4-BE49-F238E27FC236}">
                <a16:creationId xmlns:a16="http://schemas.microsoft.com/office/drawing/2014/main" xmlns="" id="{40548704-E88C-4E7D-9DF0-FF1BB7DB3A4E}"/>
              </a:ext>
            </a:extLst>
          </p:cNvPr>
          <p:cNvGrpSpPr/>
          <p:nvPr/>
        </p:nvGrpSpPr>
        <p:grpSpPr>
          <a:xfrm>
            <a:off x="1054112" y="3868090"/>
            <a:ext cx="8080658" cy="2048267"/>
            <a:chOff x="1054112" y="3868090"/>
            <a:chExt cx="8080658" cy="2048267"/>
          </a:xfrm>
        </p:grpSpPr>
        <p:sp>
          <p:nvSpPr>
            <p:cNvPr id="51" name="직사각형 50">
              <a:extLst>
                <a:ext uri="{FF2B5EF4-FFF2-40B4-BE49-F238E27FC236}">
                  <a16:creationId xmlns:a16="http://schemas.microsoft.com/office/drawing/2014/main" xmlns="" id="{D25741E3-D4A7-4C6F-A114-C563051FA8CA}"/>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Differential Coefficient and Derivatives</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52" name="직사각형 51">
              <a:extLst>
                <a:ext uri="{FF2B5EF4-FFF2-40B4-BE49-F238E27FC236}">
                  <a16:creationId xmlns:a16="http://schemas.microsoft.com/office/drawing/2014/main" xmlns="" id="{81928876-09EE-4DDC-A365-DA6BBD52A302}"/>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825384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Basics of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69867" y="2124706"/>
                <a:ext cx="6507269" cy="274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look at the dashboard when the car moves, it tells you the car’s speed at every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speed is the “rate of change in distance over time,” the car’s speed means the “instantaneous rate of change” of the distance traveled at a specific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the rate of change at some point is called “derivative.”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amounts of change in x and y are called increments and denoted by</a:t>
                </a:r>
                <a14:m>
                  <m:oMath xmlns:m="http://schemas.openxmlformats.org/officeDocument/2006/math">
                    <m:r>
                      <a:rPr lang="en-US" altLang="ko-KR" sz="1300" b="0" i="0" smtClean="0">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 and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respectively.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ratio of the two increments is called the average rate of change.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average rate of change when the value of x changes from a to a+</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𝑦</m:t>
                        </m:r>
                      </m:num>
                      <m:den>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14:m>
                  <m:oMath xmlns:m="http://schemas.openxmlformats.org/officeDocument/2006/math">
                    <m:r>
                      <a:rPr lang="en-US" altLang="ko-KR" sz="13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9867" y="2124706"/>
                <a:ext cx="6507269" cy="274797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490AAC00-B82B-42CC-9297-B799B28517A0}"/>
              </a:ext>
            </a:extLst>
          </p:cNvPr>
          <p:cNvGrpSpPr/>
          <p:nvPr/>
        </p:nvGrpSpPr>
        <p:grpSpPr>
          <a:xfrm>
            <a:off x="804870" y="5085184"/>
            <a:ext cx="4199220" cy="764629"/>
            <a:chOff x="804870" y="4386490"/>
            <a:chExt cx="4199220" cy="764629"/>
          </a:xfrm>
        </p:grpSpPr>
        <p:sp>
          <p:nvSpPr>
            <p:cNvPr id="18" name="직사각형 17">
              <a:extLst>
                <a:ext uri="{FF2B5EF4-FFF2-40B4-BE49-F238E27FC236}">
                  <a16:creationId xmlns:a16="http://schemas.microsoft.com/office/drawing/2014/main" xmlns=""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xmlns=""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Rate of Change</a:t>
            </a:r>
          </a:p>
        </p:txBody>
      </p:sp>
      <p:pic>
        <p:nvPicPr>
          <p:cNvPr id="19" name="그림 18">
            <a:extLst>
              <a:ext uri="{FF2B5EF4-FFF2-40B4-BE49-F238E27FC236}">
                <a16:creationId xmlns:a16="http://schemas.microsoft.com/office/drawing/2014/main" xmlns=""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62D3A742-314F-4EBF-A098-2D51DDFE22B0}"/>
                  </a:ext>
                </a:extLst>
              </p:cNvPr>
              <p:cNvSpPr/>
              <p:nvPr/>
            </p:nvSpPr>
            <p:spPr>
              <a:xfrm rot="10800000" flipV="1">
                <a:off x="2431132" y="2996952"/>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xmlns="">
          <p:sp>
            <p:nvSpPr>
              <p:cNvPr id="11" name="직사각형 10">
                <a:extLst>
                  <a:ext uri="{FF2B5EF4-FFF2-40B4-BE49-F238E27FC236}">
                    <a16:creationId xmlns="" xmlns:a16="http://schemas.microsoft.com/office/drawing/2014/main" xmlns:a14="http://schemas.microsoft.com/office/drawing/2010/main" id="{62D3A742-314F-4EBF-A098-2D51DDFE22B0}"/>
                  </a:ext>
                </a:extLst>
              </p:cNvPr>
              <p:cNvSpPr>
                <a:spLocks noRot="1" noChangeAspect="1" noMove="1" noResize="1" noEditPoints="1" noAdjustHandles="1" noChangeArrowheads="1" noChangeShapeType="1" noTextEdit="1"/>
              </p:cNvSpPr>
              <p:nvPr/>
            </p:nvSpPr>
            <p:spPr>
              <a:xfrm rot="10800000" flipV="1">
                <a:off x="2431132" y="2996952"/>
                <a:ext cx="4651857" cy="69354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245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naturally represent the “moment” by making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close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the average rate of change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𝑦</m:t>
                        </m:r>
                      </m:num>
                      <m:den>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instantaneous rate of change can be mathematically defined using limits.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instantaneous rate of change in x=a is expressed as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endParaRPr lang="en-US" altLang="ko-KR" sz="1300" i="1" dirty="0">
                  <a:solidFill>
                    <a:prstClr val="black"/>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rate of instantaneous change for the function is called a differential coefficient. </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2450461"/>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4039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27553"/>
                <a:ext cx="8632825" cy="162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definition of differential coefficients: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meaning of differential coefficients: The slope of the tangent of the function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27553"/>
                <a:ext cx="8632825" cy="162888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2" name="직사각형 11">
            <a:extLst>
              <a:ext uri="{FF2B5EF4-FFF2-40B4-BE49-F238E27FC236}">
                <a16:creationId xmlns:a16="http://schemas.microsoft.com/office/drawing/2014/main" xmlns=""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grpSp>
        <p:nvGrpSpPr>
          <p:cNvPr id="20" name="그룹 19">
            <a:extLst>
              <a:ext uri="{FF2B5EF4-FFF2-40B4-BE49-F238E27FC236}">
                <a16:creationId xmlns:a16="http://schemas.microsoft.com/office/drawing/2014/main" xmlns="" id="{97C20710-A12C-46DF-A2FE-46E9E0A96785}"/>
              </a:ext>
            </a:extLst>
          </p:cNvPr>
          <p:cNvGrpSpPr/>
          <p:nvPr/>
        </p:nvGrpSpPr>
        <p:grpSpPr>
          <a:xfrm>
            <a:off x="3151212" y="3429000"/>
            <a:ext cx="4040804" cy="2843093"/>
            <a:chOff x="3253870" y="3369648"/>
            <a:chExt cx="4040804" cy="2843093"/>
          </a:xfrm>
        </p:grpSpPr>
        <p:sp>
          <p:nvSpPr>
            <p:cNvPr id="21" name="자유형: 도형 20">
              <a:extLst>
                <a:ext uri="{FF2B5EF4-FFF2-40B4-BE49-F238E27FC236}">
                  <a16:creationId xmlns:a16="http://schemas.microsoft.com/office/drawing/2014/main" xmlns=""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xmlns=""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CDE4A620-0BD7-4284-A06B-B2DC63738A9C}"/>
                    </a:ext>
                  </a:extLst>
                </p:cNvPr>
                <p:cNvSpPr txBox="1"/>
                <p:nvPr/>
              </p:nvSpPr>
              <p:spPr>
                <a:xfrm>
                  <a:off x="3727698" y="3673065"/>
                  <a:ext cx="934005" cy="296171"/>
                </a:xfrm>
                <a:prstGeom prst="rect">
                  <a:avLst/>
                </a:prstGeom>
                <a:noFill/>
              </p:spPr>
              <p:txBody>
                <a:bodyPr wrap="square" rtlCol="0">
                  <a:spAutoFit/>
                </a:bodyPr>
                <a:lstStyle/>
                <a:p>
                  <a:r>
                    <a:rPr lang="en-US" altLang="ko-KR" sz="1300" dirty="0"/>
                    <a:t>S</a:t>
                  </a:r>
                  <a14:m>
                    <m:oMath xmlns:m="http://schemas.openxmlformats.org/officeDocument/2006/math">
                      <m:r>
                        <m:rPr>
                          <m:sty m:val="p"/>
                        </m:rPr>
                        <a:rPr lang="en-US" altLang="ko-KR" sz="1300" b="0" i="0" smtClean="0">
                          <a:latin typeface="Cambria Math" panose="02040503050406030204" pitchFamily="18" charset="0"/>
                        </a:rPr>
                        <m:t>lope</m:t>
                      </m:r>
                      <m:r>
                        <a:rPr lang="en-US" altLang="ko-KR" sz="1300">
                          <a:latin typeface="Cambria Math" panose="02040503050406030204" pitchFamily="18" charset="0"/>
                        </a:rPr>
                        <m:t> : </m:t>
                      </m:r>
                    </m:oMath>
                  </a14:m>
                  <a:endParaRPr lang="ko-KR" altLang="en-US" sz="1300" dirty="0"/>
                </a:p>
              </p:txBody>
            </p:sp>
          </mc:Choice>
          <mc:Fallback xmlns="">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934005" cy="296171"/>
                </a:xfrm>
                <a:prstGeom prst="rect">
                  <a:avLst/>
                </a:prstGeom>
                <a:blipFill>
                  <a:blip r:embed="rId11"/>
                  <a:stretch>
                    <a:fillRect l="-133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72B4722F-7290-46F7-9E6F-3889A13CD564}"/>
                    </a:ext>
                  </a:extLst>
                </p:cNvPr>
                <p:cNvSpPr txBox="1"/>
                <p:nvPr/>
              </p:nvSpPr>
              <p:spPr>
                <a:xfrm>
                  <a:off x="5553178" y="4661413"/>
                  <a:ext cx="1741496" cy="492443"/>
                </a:xfrm>
                <a:prstGeom prst="rect">
                  <a:avLst/>
                </a:prstGeom>
                <a:noFill/>
              </p:spPr>
              <p:txBody>
                <a:bodyPr wrap="square" rtlCol="0">
                  <a:spAutoFit/>
                </a:bodyPr>
                <a:lstStyle/>
                <a:p>
                  <a:r>
                    <a:rPr lang="en-US" altLang="ko-KR" sz="1300" dirty="0">
                      <a:solidFill>
                        <a:srgbClr val="FF0000"/>
                      </a:solidFill>
                      <a:latin typeface="SamsungOne 400" panose="020B0503030303020204" pitchFamily="34" charset="0"/>
                    </a:rPr>
                    <a:t>Slope of the Tangent</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 400" panose="020B0503030303020204" pitchFamily="34" charset="0"/>
                        </a:rPr>
                        <m:t>𝑓</m:t>
                      </m:r>
                      <m:r>
                        <a:rPr lang="en-US" altLang="ko-KR" sz="1300" i="1" dirty="0" smtClean="0">
                          <a:solidFill>
                            <a:srgbClr val="FF0000"/>
                          </a:solidFill>
                          <a:latin typeface="Cambria Math" panose="02040503050406030204" pitchFamily="18" charset="0"/>
                          <a:ea typeface="SamsungOne 400" panose="020B0503030303020204" pitchFamily="34" charset="0"/>
                        </a:rPr>
                        <m:t>’(</m:t>
                      </m:r>
                      <m:r>
                        <a:rPr lang="en-US" altLang="ko-KR" sz="1300" i="1" dirty="0" smtClean="0">
                          <a:solidFill>
                            <a:srgbClr val="FF0000"/>
                          </a:solidFill>
                          <a:latin typeface="Cambria Math" panose="02040503050406030204" pitchFamily="18" charset="0"/>
                          <a:ea typeface="SamsungOne 400" panose="020B0503030303020204" pitchFamily="34" charset="0"/>
                        </a:rPr>
                        <m:t>𝑎</m:t>
                      </m:r>
                      <m:r>
                        <a:rPr lang="en-US" altLang="ko-KR" sz="1300" i="1" dirty="0" smtClean="0">
                          <a:solidFill>
                            <a:srgbClr val="FF0000"/>
                          </a:solidFill>
                          <a:latin typeface="Cambria Math" panose="02040503050406030204" pitchFamily="18" charset="0"/>
                          <a:ea typeface="SamsungOne 400" panose="020B0503030303020204" pitchFamily="34" charset="0"/>
                        </a:rPr>
                        <m:t>) </m:t>
                      </m:r>
                    </m:oMath>
                  </a14:m>
                  <a:endParaRPr lang="ko-KR" altLang="en-US" sz="1300" dirty="0">
                    <a:solidFill>
                      <a:srgbClr val="FF0000"/>
                    </a:solidFill>
                    <a:latin typeface="SamsungOne 400" panose="020B0503030303020204" pitchFamily="34" charset="0"/>
                  </a:endParaRPr>
                </a:p>
              </p:txBody>
            </p:sp>
          </mc:Choice>
          <mc:Fallback xmlns="">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1741496" cy="492443"/>
                </a:xfrm>
                <a:prstGeom prst="rect">
                  <a:avLst/>
                </a:prstGeom>
                <a:blipFill>
                  <a:blip r:embed="rId14"/>
                  <a:stretch>
                    <a:fillRect l="-725" b="-5000"/>
                  </a:stretch>
                </a:blipFill>
              </p:spPr>
              <p:txBody>
                <a:bodyPr/>
                <a:lstStyle/>
                <a:p>
                  <a:r>
                    <a:rPr lang="en-US">
                      <a:noFill/>
                    </a:rPr>
                    <a:t> </a:t>
                  </a:r>
                </a:p>
              </p:txBody>
            </p:sp>
          </mc:Fallback>
        </mc:AlternateContent>
        <p:cxnSp>
          <p:nvCxnSpPr>
            <p:cNvPr id="38" name="직선 연결선 37">
              <a:extLst>
                <a:ext uri="{FF2B5EF4-FFF2-40B4-BE49-F238E27FC236}">
                  <a16:creationId xmlns:a16="http://schemas.microsoft.com/office/drawing/2014/main" xmlns=""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a16="http://schemas.microsoft.com/office/drawing/2014/main" xmlns=""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xmlns=""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a16="http://schemas.microsoft.com/office/drawing/2014/main" xmlns=""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a16="http://schemas.microsoft.com/office/drawing/2014/main" xmlns=""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a16="http://schemas.microsoft.com/office/drawing/2014/main" xmlns=""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xmlns=""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Derivatives: A function representing the “slope of the tangent” at all points above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derivative of the differentiable function y=f(x) is defined as follows.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368225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B0C5FC5C-2764-40FE-9CDE-F01D6AA295DF}"/>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F90C1B9F-9C99-4FCB-8342-12C6E539903F}"/>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5.3. Differential Method</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FC697995-F80C-41C1-9105-62D6F3EA2ADB}"/>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4485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Mathematics, in short, is a study of quantity. Traditionally, mathematics is primarily divided into two areas: arithmetic and geometry.</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is a branch of mathematics that deals with numerical calculations. It refers to a method of calculation using integers, rational numbers, real numbers, and complex numbers.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covers all laws that combine two or more numbers. </a:t>
            </a:r>
          </a:p>
        </p:txBody>
      </p:sp>
      <p:sp>
        <p:nvSpPr>
          <p:cNvPr id="11" name="직사각형 10">
            <a:extLst>
              <a:ext uri="{FF2B5EF4-FFF2-40B4-BE49-F238E27FC236}">
                <a16:creationId xmlns:a16="http://schemas.microsoft.com/office/drawing/2014/main" xmlns=""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Classification of Mathematics</a:t>
            </a:r>
          </a:p>
        </p:txBody>
      </p:sp>
      <p:grpSp>
        <p:nvGrpSpPr>
          <p:cNvPr id="9" name="그룹 8">
            <a:extLst>
              <a:ext uri="{FF2B5EF4-FFF2-40B4-BE49-F238E27FC236}">
                <a16:creationId xmlns:a16="http://schemas.microsoft.com/office/drawing/2014/main" xmlns=""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a16="http://schemas.microsoft.com/office/drawing/2014/main" xmlns=""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a16="http://schemas.microsoft.com/office/drawing/2014/main" xmlns=""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a16="http://schemas.microsoft.com/office/drawing/2014/main" xmlns=""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 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2497108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D086E17C-AC83-45A7-9F42-34CC8D527EE8}"/>
              </a:ext>
            </a:extLst>
          </p:cNvPr>
          <p:cNvSpPr/>
          <p:nvPr/>
        </p:nvSpPr>
        <p:spPr>
          <a:xfrm>
            <a:off x="741039" y="3154662"/>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Differential Method</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407330"/>
                <a:ext cx="8837068" cy="2292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since it is cumbersome to calculate this way, the following formula is used to calculate differentials.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true for the two differentiable functions f(x) and g(x).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 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 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(but c is a constant)</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(Product Rule)</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p>
                        </m:sSup>
                      </m:den>
                    </m:f>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)(Quotient Rule)</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407330"/>
                <a:ext cx="8837068" cy="2292212"/>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We learned that derivatives represent the degree to which a function changes (slope) at a certain time and that we can also use limits to find derivatives.</a:t>
            </a:r>
          </a:p>
        </p:txBody>
      </p:sp>
    </p:spTree>
    <p:extLst>
      <p:ext uri="{BB962C8B-B14F-4D97-AF65-F5344CB8AC3E}">
        <p14:creationId xmlns:p14="http://schemas.microsoft.com/office/powerpoint/2010/main" val="65021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187A2D3-1C6C-48DD-8669-D2115E8ADD39}"/>
              </a:ext>
            </a:extLst>
          </p:cNvPr>
          <p:cNvSpPr/>
          <p:nvPr/>
        </p:nvSpPr>
        <p:spPr>
          <a:xfrm>
            <a:off x="782884" y="2132856"/>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1327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f(x) =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derivative of the constant function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sup>
                        </m:sSup>
                      </m:e>
                    </m:d>
                    <m:r>
                      <a:rPr lang="en-US" altLang="ko-KR" sz="1300">
                        <a:solidFill>
                          <a:prstClr val="black"/>
                        </a:solidFill>
                        <a:latin typeface="Cambria Math" panose="02040503050406030204" pitchFamily="18" charset="0"/>
                      </a:rPr>
                      <m:t>=</m:t>
                    </m:r>
                    <m:r>
                      <a:rPr lang="en-US" altLang="ko-KR" sz="1300">
                        <a:solidFill>
                          <a:prstClr val="black"/>
                        </a:solidFill>
                        <a:latin typeface="Cambria Math" panose="02040503050406030204" pitchFamily="18" charset="0"/>
                      </a:rPr>
                      <m:t>𝑛</m:t>
                    </m:r>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r>
                          <a:rPr lang="en-US" altLang="ko-KR" sz="13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 is a natural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r>
                          <a:rPr lang="en-US" altLang="ko-KR" sz="1300">
                            <a:solidFill>
                              <a:prstClr val="black"/>
                            </a:solidFill>
                            <a:latin typeface="Cambria Math" panose="02040503050406030204" pitchFamily="18" charset="0"/>
                          </a:rPr>
                          <m:t>𝑐</m:t>
                        </m:r>
                      </m:e>
                    </m:d>
                    <m:r>
                      <a:rPr lang="en-US" altLang="ko-KR" sz="1300">
                        <a:solidFill>
                          <a:prstClr val="black"/>
                        </a:solidFill>
                        <a:latin typeface="Cambria Math" panose="02040503050406030204" pitchFamily="18" charset="0"/>
                      </a:rPr>
                      <m:t>=0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c is a constant)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1700808"/>
                <a:ext cx="8632825" cy="13270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1" name="직사각형 10">
            <a:extLst>
              <a:ext uri="{FF2B5EF4-FFF2-40B4-BE49-F238E27FC236}">
                <a16:creationId xmlns:a16="http://schemas.microsoft.com/office/drawing/2014/main" xmlns=""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Differential Coefficients and Derivatives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31514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7" name="직사각형 16">
            <a:extLst>
              <a:ext uri="{FF2B5EF4-FFF2-40B4-BE49-F238E27FC236}">
                <a16:creationId xmlns:a16="http://schemas.microsoft.com/office/drawing/2014/main" xmlns=""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a16="http://schemas.microsoft.com/office/drawing/2014/main" xmlns=""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 400" panose="020B0503030303020204" pitchFamily="34" charset="0"/>
                  <a:ea typeface="SamsungOne 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a16="http://schemas.microsoft.com/office/drawing/2014/main" xmlns=""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 of the constant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0410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50E992D6-E15A-4CB0-BA21-3E005CC49D15}"/>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B8E92C3-CCC8-4BCC-9584-229285E27868}"/>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846C97CD-16F5-434F-A194-C30E1A497EB8}"/>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010287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Difference Between Logarithmic and Exponential</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Natural Log: Log with the irrational number </a:t>
            </a:r>
            <a:r>
              <a:rPr kumimoji="1" lang="ko-KR" altLang="en-US" sz="1400" dirty="0">
                <a:solidFill>
                  <a:schemeClr val="tx1"/>
                </a:solidFill>
                <a:latin typeface="SamsungOne 400" panose="020B0503030303020204" pitchFamily="34" charset="0"/>
              </a:rPr>
              <a:t>𝑒</a:t>
            </a:r>
            <a:r>
              <a:rPr kumimoji="1" lang="en-US" altLang="ko-KR" sz="1400" dirty="0">
                <a:solidFill>
                  <a:schemeClr val="tx1"/>
                </a:solidFill>
                <a:latin typeface="SamsungOne 400" panose="020B0503030303020204" pitchFamily="34" charset="0"/>
                <a:ea typeface="SamsungOne 400" panose="020B0503030303020204" pitchFamily="34" charset="0"/>
              </a:rPr>
              <a:t> as its base.</a:t>
            </a:r>
            <a:r>
              <a:rPr kumimoji="1" lang="ko-KR" altLang="en-US" sz="1400" dirty="0">
                <a:solidFill>
                  <a:schemeClr val="tx1"/>
                </a:solidFill>
                <a:latin typeface="SamsungOne 400" panose="020B0503030303020204" pitchFamily="34" charset="0"/>
              </a:rPr>
              <a:t> </a:t>
            </a:r>
            <a:r>
              <a:rPr kumimoji="1" lang="en-US" altLang="ko-KR" sz="1400" dirty="0">
                <a:solidFill>
                  <a:schemeClr val="tx1"/>
                </a:solidFill>
                <a:latin typeface="SamsungOne 400" panose="020B0503030303020204" pitchFamily="34" charset="0"/>
                <a:ea typeface="SamsungOne 400" panose="020B0503030303020204" pitchFamily="34" charset="0"/>
              </a:rPr>
              <a:t>log_</a:t>
            </a:r>
            <a:r>
              <a:rPr kumimoji="1" lang="ko-KR" altLang="en-US" sz="1400" dirty="0">
                <a:solidFill>
                  <a:schemeClr val="tx1"/>
                </a:solidFill>
                <a:latin typeface="SamsungOne 400" panose="020B0503030303020204" pitchFamily="34" charset="0"/>
              </a:rPr>
              <a:t>𝑒⁡𝑥  →  </a:t>
            </a:r>
            <a:r>
              <a:rPr kumimoji="1" lang="en-US" altLang="ko-KR" sz="1400" dirty="0">
                <a:solidFill>
                  <a:schemeClr val="tx1"/>
                </a:solidFill>
                <a:latin typeface="SamsungOne 400" panose="020B0503030303020204" pitchFamily="34" charset="0"/>
                <a:ea typeface="SamsungOne 400" panose="020B0503030303020204" pitchFamily="34" charset="0"/>
              </a:rPr>
              <a:t>log⁡</a:t>
            </a:r>
            <a:r>
              <a:rPr kumimoji="1" lang="ko-KR" altLang="en-US" sz="1400" dirty="0">
                <a:solidFill>
                  <a:schemeClr val="tx1"/>
                </a:solidFill>
                <a:latin typeface="SamsungOne 400" panose="020B0503030303020204" pitchFamily="34" charset="0"/>
              </a:rPr>
              <a:t>𝑥 </a:t>
            </a:r>
            <a:r>
              <a:rPr kumimoji="1" lang="en-US" altLang="ko-KR" sz="1400" dirty="0">
                <a:solidFill>
                  <a:schemeClr val="tx1"/>
                </a:solidFill>
                <a:latin typeface="SamsungOne 400" panose="020B0503030303020204" pitchFamily="34" charset="0"/>
                <a:ea typeface="SamsungOne 400" panose="020B0503030303020204" pitchFamily="34" charset="0"/>
              </a:rPr>
              <a:t>(base </a:t>
            </a:r>
            <a:r>
              <a:rPr kumimoji="1" lang="ko-KR" altLang="en-US" sz="1400" dirty="0">
                <a:solidFill>
                  <a:schemeClr val="tx1"/>
                </a:solidFill>
                <a:latin typeface="SamsungOne 400" panose="020B0503030303020204" pitchFamily="34" charset="0"/>
              </a:rPr>
              <a:t>𝑒 </a:t>
            </a:r>
            <a:r>
              <a:rPr kumimoji="1" lang="en-US" altLang="ko-KR" sz="1400" dirty="0">
                <a:solidFill>
                  <a:schemeClr val="tx1"/>
                </a:solidFill>
                <a:latin typeface="SamsungOne 400" panose="020B0503030303020204" pitchFamily="34" charset="0"/>
                <a:ea typeface="SamsungOne 400" panose="020B0503030303020204" pitchFamily="34" charset="0"/>
              </a:rPr>
              <a:t>omitted) </a:t>
            </a:r>
          </a:p>
        </p:txBody>
      </p:sp>
    </p:spTree>
    <p:extLst>
      <p:ext uri="{BB962C8B-B14F-4D97-AF65-F5344CB8AC3E}">
        <p14:creationId xmlns:p14="http://schemas.microsoft.com/office/powerpoint/2010/main" val="398190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 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xmlns="">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derivative.</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5861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27498430-BF33-4BB1-A1B2-CA3DD604EFE0}"/>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4F9DBEE6-0975-4BAF-8BCE-746FB555979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56926268-8C1C-42CE-A312-4C3111109B6A}"/>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135027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Derivatives of Composite Functions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2" name="그룹 1">
            <a:extLst>
              <a:ext uri="{FF2B5EF4-FFF2-40B4-BE49-F238E27FC236}">
                <a16:creationId xmlns:a16="http://schemas.microsoft.com/office/drawing/2014/main" xmlns=""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a16="http://schemas.microsoft.com/office/drawing/2014/main" xmlns=""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above composite function f(g(x)) is differentiated by x, it is replaced with a variable as follows.</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it can be differentiated step by step as follows.</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xmlns=""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types of numbers are shown below. </a:t>
              </a:r>
              <a:endParaRPr lang="ko-KR" altLang="en-US" sz="14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a16="http://schemas.microsoft.com/office/drawing/2014/main" xmlns=""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a16="http://schemas.microsoft.com/office/drawing/2014/main" xmlns=""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Real</a:t>
              </a:r>
            </a:p>
            <a:p>
              <a:pPr algn="ctr"/>
              <a:r>
                <a:rPr lang="en-US" altLang="ko-KR" sz="1300" dirty="0">
                  <a:solidFill>
                    <a:prstClr val="black">
                      <a:lumMod val="85000"/>
                      <a:lumOff val="15000"/>
                    </a:prstClr>
                  </a:solidFill>
                  <a:latin typeface="SamsungOne 400" panose="020B0503030303020204" pitchFamily="34" charset="0"/>
                </a:rPr>
                <a:t>A number represented on a line</a:t>
              </a:r>
              <a:endParaRPr lang="ko-KR" altLang="en-US" sz="1300" dirty="0">
                <a:solidFill>
                  <a:prstClr val="black">
                    <a:lumMod val="85000"/>
                    <a:lumOff val="15000"/>
                  </a:prstClr>
                </a:solidFill>
                <a:latin typeface="SamsungOne 400" panose="020B0503030303020204" pitchFamily="34" charset="0"/>
              </a:endParaRPr>
            </a:p>
          </p:txBody>
        </p:sp>
        <p:sp>
          <p:nvSpPr>
            <p:cNvPr id="45" name="사각형: 둥근 모서리 44">
              <a:extLst>
                <a:ext uri="{FF2B5EF4-FFF2-40B4-BE49-F238E27FC236}">
                  <a16:creationId xmlns:a16="http://schemas.microsoft.com/office/drawing/2014/main" xmlns=""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Irrational</a:t>
              </a:r>
            </a:p>
            <a:p>
              <a:pPr algn="ctr"/>
              <a:r>
                <a:rPr lang="en-US" altLang="ko-KR" sz="1300" dirty="0">
                  <a:solidFill>
                    <a:prstClr val="black">
                      <a:lumMod val="85000"/>
                      <a:lumOff val="15000"/>
                    </a:prstClr>
                  </a:solidFill>
                  <a:latin typeface="SamsungOne 400" panose="020B0503030303020204" pitchFamily="34" charset="0"/>
                </a:rPr>
                <a:t>A real number that is not rational</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 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 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a16="http://schemas.microsoft.com/office/drawing/2014/main" xmlns=""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xmlns=""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Rational</a:t>
              </a:r>
            </a:p>
            <a:p>
              <a:pPr algn="ctr"/>
              <a:r>
                <a:rPr lang="en-US" altLang="ko-KR" sz="1300" dirty="0">
                  <a:solidFill>
                    <a:prstClr val="black">
                      <a:lumMod val="85000"/>
                      <a:lumOff val="15000"/>
                    </a:prstClr>
                  </a:solidFill>
                  <a:latin typeface="SamsungOne 400" panose="020B0503030303020204" pitchFamily="34" charset="0"/>
                </a:rPr>
                <a:t>A real number that can be written as fractions</a:t>
              </a:r>
              <a:endParaRPr lang="ko-KR" altLang="en-US" sz="1300" dirty="0">
                <a:solidFill>
                  <a:prstClr val="black">
                    <a:lumMod val="85000"/>
                    <a:lumOff val="15000"/>
                  </a:prstClr>
                </a:solidFill>
                <a:latin typeface="SamsungOne 400" panose="020B0503030303020204" pitchFamily="34" charset="0"/>
              </a:endParaRPr>
            </a:p>
          </p:txBody>
        </p:sp>
        <p:sp>
          <p:nvSpPr>
            <p:cNvPr id="50" name="사각형: 둥근 모서리 49">
              <a:extLst>
                <a:ext uri="{FF2B5EF4-FFF2-40B4-BE49-F238E27FC236}">
                  <a16:creationId xmlns:a16="http://schemas.microsoft.com/office/drawing/2014/main" xmlns="" id="{597F2CB5-4B28-4EE6-93AB-C027610E5684}"/>
                </a:ext>
              </a:extLst>
            </p:cNvPr>
            <p:cNvSpPr/>
            <p:nvPr/>
          </p:nvSpPr>
          <p:spPr>
            <a:xfrm>
              <a:off x="2451657" y="4045986"/>
              <a:ext cx="2148991"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xmlns="" id="{9FC5AF41-640F-4FC5-82F0-22973A25F74B}"/>
                </a:ext>
              </a:extLst>
            </p:cNvPr>
            <p:cNvSpPr/>
            <p:nvPr/>
          </p:nvSpPr>
          <p:spPr>
            <a:xfrm>
              <a:off x="2538153" y="3456865"/>
              <a:ext cx="1975998"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Integers</a:t>
              </a:r>
            </a:p>
            <a:p>
              <a:pPr algn="ctr"/>
              <a:r>
                <a:rPr lang="en-US" altLang="ko-KR" sz="1300" dirty="0">
                  <a:solidFill>
                    <a:prstClr val="black">
                      <a:lumMod val="85000"/>
                      <a:lumOff val="15000"/>
                    </a:prstClr>
                  </a:solidFill>
                  <a:latin typeface="SamsungOne 400" panose="020B0503030303020204" pitchFamily="34" charset="0"/>
                </a:rPr>
                <a:t>A whole number with a negative set of natural numbers (no fractions)</a:t>
              </a:r>
              <a:endParaRPr lang="ko-KR" altLang="en-US" sz="1300" dirty="0">
                <a:solidFill>
                  <a:prstClr val="black">
                    <a:lumMod val="85000"/>
                    <a:lumOff val="15000"/>
                  </a:prstClr>
                </a:solidFill>
                <a:latin typeface="SamsungOne 400" panose="020B0503030303020204" pitchFamily="34" charset="0"/>
              </a:endParaRPr>
            </a:p>
          </p:txBody>
        </p:sp>
        <p:sp>
          <p:nvSpPr>
            <p:cNvPr id="52" name="사각형: 둥근 모서리 51">
              <a:extLst>
                <a:ext uri="{FF2B5EF4-FFF2-40B4-BE49-F238E27FC236}">
                  <a16:creationId xmlns:a16="http://schemas.microsoft.com/office/drawing/2014/main" xmlns=""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xmlns=""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Natural</a:t>
              </a:r>
            </a:p>
            <a:p>
              <a:pPr algn="ctr"/>
              <a:r>
                <a:rPr lang="en-US" altLang="ko-KR" sz="1300" dirty="0">
                  <a:solidFill>
                    <a:prstClr val="black">
                      <a:lumMod val="85000"/>
                      <a:lumOff val="15000"/>
                    </a:prstClr>
                  </a:solidFill>
                  <a:latin typeface="SamsungOne 400" panose="020B0503030303020204" pitchFamily="34" charset="0"/>
                </a:rPr>
                <a:t>Positive integer</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(excl. 0)</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a16="http://schemas.microsoft.com/office/drawing/2014/main" xmlns="" id="{4A60FB19-A83B-4CDB-942F-7E647EA5BAD8}"/>
              </a:ext>
            </a:extLst>
          </p:cNvPr>
          <p:cNvGraphicFramePr>
            <a:graphicFrameLocks noGrp="1"/>
          </p:cNvGraphicFramePr>
          <p:nvPr>
            <p:extLst>
              <p:ext uri="{D42A27DB-BD31-4B8C-83A1-F6EECF244321}">
                <p14:modId xmlns:p14="http://schemas.microsoft.com/office/powerpoint/2010/main" val="3777244555"/>
              </p:ext>
            </p:extLst>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a16="http://schemas.microsoft.com/office/drawing/2014/main" xmlns="" val="1136544711"/>
                    </a:ext>
                  </a:extLst>
                </a:gridCol>
                <a:gridCol w="3279619">
                  <a:extLst>
                    <a:ext uri="{9D8B030D-6E8A-4147-A177-3AD203B41FA5}">
                      <a16:colId xmlns:a16="http://schemas.microsoft.com/office/drawing/2014/main" xmlns=""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400" panose="020B0503030303020204" charset="0"/>
                          <a:cs typeface="Times New Roman" panose="02020603050405020304" pitchFamily="18" charset="0"/>
                        </a:rPr>
                        <a:t>Description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Natural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Common counting numbers (0 is not a natural number per se, but it is often included.)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Whole numbers with a negative set of natural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cannot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set of rational and irrational numbers</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which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can be represented on a line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425401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 consist of quadratic functions f(x) and g(x).</a:t>
            </a:r>
            <a:endParaRPr kumimoji="1"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75D38305-70A1-40C4-826F-EE571F7B6F77}"/>
              </a:ext>
            </a:extLst>
          </p:cNvPr>
          <p:cNvGrpSpPr/>
          <p:nvPr/>
        </p:nvGrpSpPr>
        <p:grpSpPr>
          <a:xfrm>
            <a:off x="665818" y="1674555"/>
            <a:ext cx="8802182" cy="4573350"/>
            <a:chOff x="665818" y="1729419"/>
            <a:chExt cx="8802182" cy="4573350"/>
          </a:xfrm>
        </p:grpSpPr>
        <p:sp>
          <p:nvSpPr>
            <p:cNvPr id="15" name="직사각형 14">
              <a:extLst>
                <a:ext uri="{FF2B5EF4-FFF2-40B4-BE49-F238E27FC236}">
                  <a16:creationId xmlns:a16="http://schemas.microsoft.com/office/drawing/2014/main" xmlns=""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65818" y="1729419"/>
                  <a:ext cx="8802182" cy="457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you can differentiate y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multiply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In fact, the differential is as follows.</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result came out. Now multiply these two results.</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returning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 yields the final differential result.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65818" y="1729419"/>
                  <a:ext cx="8802182" cy="4573350"/>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2A06258A-2959-4160-8B90-468090883F78}"/>
                    </a:ext>
                  </a:extLst>
                </p:cNvPr>
                <p:cNvSpPr/>
                <p:nvPr/>
              </p:nvSpPr>
              <p:spPr>
                <a:xfrm>
                  <a:off x="1853876" y="3450981"/>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50981"/>
                  <a:ext cx="2571820" cy="1080120"/>
                </a:xfrm>
                <a:prstGeom prst="rect">
                  <a:avLst/>
                </a:prstGeom>
                <a:blipFill>
                  <a:blip r:embed="rId6"/>
                  <a:stretch>
                    <a:fillRect b="-113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0932" y="1726292"/>
                <a:ext cx="7992887" cy="822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summary, it is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differentiable functions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derivative of the composite function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1726292"/>
                <a:ext cx="7992887" cy="822643"/>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Derivatives of Composite Functions</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383679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then</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b="0" i="1" smtClean="0">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rotWithShape="0">
                <a:blip r:embed="rId3"/>
                <a:stretch>
                  <a:fillRect l="-141"/>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3" name="직사각형 12">
            <a:extLst>
              <a:ext uri="{FF2B5EF4-FFF2-40B4-BE49-F238E27FC236}">
                <a16:creationId xmlns:a16="http://schemas.microsoft.com/office/drawing/2014/main" xmlns=""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en>
                    </m:f>
                  </m:oMath>
                </a14:m>
                <a:endParaRPr lang="en-US" altLang="ko-KR" sz="1600" dirty="0">
                  <a:solidFill>
                    <a:prstClr val="black"/>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300" dirty="0">
                    <a:solidFill>
                      <a:prstClr val="black"/>
                    </a:solidFill>
                    <a:latin typeface="SamsungOne 400" panose="020B0503030303020204" pitchFamily="34" charset="0"/>
                    <a:ea typeface="SamsungOne 400" panose="020B0503030303020204" pitchFamily="34" charset="0"/>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SamsungOne 400" panose="020B0503030303020204" pitchFamily="34" charset="0"/>
                    <a:ea typeface="SamsungOne 400" panose="020B0503030303020204" pitchFamily="34"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SamsungOne 400" panose="020B0503030303020204" pitchFamily="34" charset="0"/>
                        <a:ea typeface="SamsungOne 400" panose="020B0503030303020204" pitchFamily="34" charset="0"/>
                      </a:rPr>
                      <m:t>4</m:t>
                    </m:r>
                    <m:r>
                      <m:rPr>
                        <m:nor/>
                      </m:rPr>
                      <a:rPr lang="ko-KR" altLang="en-US" sz="1300">
                        <a:solidFill>
                          <a:prstClr val="black"/>
                        </a:solidFill>
                        <a:latin typeface="SamsungOne 400" panose="020B0503030303020204" pitchFamily="34"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 400" panose="020B0503030303020204" pitchFamily="34" charset="0"/>
                    <a:ea typeface="SamsungOne 400" panose="020B0503030303020204" pitchFamily="34"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SamsungOne 400" panose="020B0503030303020204" pitchFamily="34" charset="0"/>
                  <a:ea typeface="SamsungOne 400" panose="020B0503030303020204" pitchFamily="34" charset="0"/>
                </a:endParaRPr>
              </a:p>
              <a:p>
                <a:pPr lvl="0" defTabSz="914400" latinLnBrk="1"/>
                <a:endParaRPr lang="en-US" altLang="ko-KR" sz="1200" dirty="0">
                  <a:solidFill>
                    <a:prstClr val="black"/>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a16="http://schemas.microsoft.com/office/drawing/2014/main" xmlns=""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 400" panose="020B0503030303020204" pitchFamily="34" charset="0"/>
                <a:ea typeface="SamsungOne 400" panose="020B0503030303020204" pitchFamily="34" charset="0"/>
              </a:rPr>
              <a:t>Find the differential of the function.</a:t>
            </a:r>
            <a:endParaRPr kumimoji="1" lang="ko-KR" altLang="en-US" sz="1400" dirty="0">
              <a:solidFill>
                <a:schemeClr val="tx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CC45C70-FDA1-46B0-AB77-D9A629F9BC23}"/>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D9D0CC3-2E37-438E-97BF-A698701FE071}"/>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002AB58D-60DD-4E31-BAA7-A148A2F292DE}"/>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5.6. High Order Derivatives and Partial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7115316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xmlns="" id="{D6AC5F51-8E64-4BA3-B54A-0BB21B3E4C12}"/>
              </a:ext>
            </a:extLst>
          </p:cNvPr>
          <p:cNvSpPr/>
          <p:nvPr/>
        </p:nvSpPr>
        <p:spPr>
          <a:xfrm>
            <a:off x="1404373" y="3140968"/>
            <a:ext cx="5691371" cy="969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Order Derivatives and Partial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20488" y="2348880"/>
                <a:ext cx="8861633" cy="2581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how to differentiate a multi-variable function with two or more variables, such as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Applying the method we learned earlier, solve for the rate of change of z,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 when the variables x, y change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a:t>
                </a:r>
              </a:p>
              <a:p>
                <a:pPr lvl="0" defTabSz="914400" latinLnBrk="1"/>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we can find the function’s derivative f(</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calculating the limit value, such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→0.</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the limit value of this function, the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(x+∆x, y+∆y) must be approached as close as possible to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There are various approaches as shown below.</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20488" y="2348880"/>
                <a:ext cx="8861633" cy="258197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a16="http://schemas.microsoft.com/office/drawing/2014/main" xmlns="" id="{6B49776A-7168-4D93-A810-9074DB4F639E}"/>
              </a:ext>
            </a:extLst>
          </p:cNvPr>
          <p:cNvSpPr/>
          <p:nvPr/>
        </p:nvSpPr>
        <p:spPr>
          <a:xfrm>
            <a:off x="491859" y="1879826"/>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So far, we have dealt with the function’s derivatives with only one variable, x. These derivatives are called ordinary derivatives.</a:t>
            </a:r>
          </a:p>
        </p:txBody>
      </p:sp>
      <p:grpSp>
        <p:nvGrpSpPr>
          <p:cNvPr id="43" name="그룹 42">
            <a:extLst>
              <a:ext uri="{FF2B5EF4-FFF2-40B4-BE49-F238E27FC236}">
                <a16:creationId xmlns:a16="http://schemas.microsoft.com/office/drawing/2014/main" xmlns="" id="{980ED307-C5C5-4445-A295-7E393732F619}"/>
              </a:ext>
            </a:extLst>
          </p:cNvPr>
          <p:cNvGrpSpPr/>
          <p:nvPr/>
        </p:nvGrpSpPr>
        <p:grpSpPr>
          <a:xfrm>
            <a:off x="2002169" y="4964730"/>
            <a:ext cx="5898486" cy="1272582"/>
            <a:chOff x="832459" y="1783576"/>
            <a:chExt cx="5898486" cy="1272582"/>
          </a:xfrm>
        </p:grpSpPr>
        <p:grpSp>
          <p:nvGrpSpPr>
            <p:cNvPr id="45" name="그룹 44">
              <a:extLst>
                <a:ext uri="{FF2B5EF4-FFF2-40B4-BE49-F238E27FC236}">
                  <a16:creationId xmlns:a16="http://schemas.microsoft.com/office/drawing/2014/main" xmlns=""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D8BF98C4-B566-4812-B5F0-560CFBA969E7}"/>
                  </a:ext>
                </a:extLst>
              </p:cNvPr>
              <p:cNvSpPr/>
              <p:nvPr/>
            </p:nvSpPr>
            <p:spPr>
              <a:xfrm>
                <a:off x="702940" y="3206711"/>
                <a:ext cx="8352928" cy="1915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the figure on the right, the limit value is difficult to calculate because x and y move together.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fix y as a constant as shown in the figure on the left.</a:t>
                </a:r>
              </a:p>
              <a:p>
                <a:pPr marL="182563" indent="-182563">
                  <a:spcAft>
                    <a:spcPts val="1000"/>
                  </a:spcAft>
                  <a:buClr>
                    <a:srgbClr val="193EB0"/>
                  </a:buClr>
                  <a:buFont typeface="SamsungOne 400" panose="020B0503030303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rPr>
                  <a:t>Changing x when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y=0 can be considered as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a:t>
                </a:r>
                <a:r>
                  <a:rPr lang="ko-KR" altLang="en-US" sz="1300" dirty="0">
                    <a:solidFill>
                      <a:prstClr val="black">
                        <a:lumMod val="85000"/>
                        <a:lumOff val="15000"/>
                      </a:prstClr>
                    </a:solidFill>
                    <a:latin typeface="SamsungOne 400" panose="020B0503030303020204" pitchFamily="34" charset="0"/>
                    <a:ea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and this approach is called the partial derivative of x.</a:t>
                </a: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time, fix x as the constant, and then solve for the partial derivative of y. It will look as follows.</a:t>
                </a:r>
              </a:p>
            </p:txBody>
          </p:sp>
        </mc:Choice>
        <mc:Fallback xmlns="">
          <p:sp>
            <p:nvSpPr>
              <p:cNvPr id="40" name="직사각형 3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3206711"/>
                <a:ext cx="8352928" cy="191512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42" name="직사각형 41">
            <a:extLst>
              <a:ext uri="{FF2B5EF4-FFF2-40B4-BE49-F238E27FC236}">
                <a16:creationId xmlns:a16="http://schemas.microsoft.com/office/drawing/2014/main" xmlns=""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High Order Derivatives and Partial Derivatives</a:t>
            </a:r>
            <a:endParaRPr kumimoji="1" lang="ko-KR" altLang="en-US" sz="1400" dirty="0">
              <a:solidFill>
                <a:schemeClr val="tx1"/>
              </a:solidFill>
              <a:latin typeface="SamsungOne 400" panose="020B0503030303020204" pitchFamily="34" charset="0"/>
            </a:endParaRPr>
          </a:p>
        </p:txBody>
      </p:sp>
      <p:grpSp>
        <p:nvGrpSpPr>
          <p:cNvPr id="43" name="그룹 42">
            <a:extLst>
              <a:ext uri="{FF2B5EF4-FFF2-40B4-BE49-F238E27FC236}">
                <a16:creationId xmlns:a16="http://schemas.microsoft.com/office/drawing/2014/main" xmlns=""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a16="http://schemas.microsoft.com/office/drawing/2014/main" xmlns=""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5" name="그룹 44">
              <a:extLst>
                <a:ext uri="{FF2B5EF4-FFF2-40B4-BE49-F238E27FC236}">
                  <a16:creationId xmlns:a16="http://schemas.microsoft.com/office/drawing/2014/main" xmlns=""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직사각형 79">
                <a:extLst>
                  <a:ext uri="{FF2B5EF4-FFF2-40B4-BE49-F238E27FC236}">
                    <a16:creationId xmlns:a16="http://schemas.microsoft.com/office/drawing/2014/main" xmlns="" id="{F7F4FAC2-D9E9-439E-9AA3-BA7A017DF417}"/>
                  </a:ext>
                </a:extLst>
              </p:cNvPr>
              <p:cNvSpPr/>
              <p:nvPr/>
            </p:nvSpPr>
            <p:spPr>
              <a:xfrm>
                <a:off x="2433493" y="4149080"/>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0" name="직사각형 79">
                <a:extLst>
                  <a:ext uri="{FF2B5EF4-FFF2-40B4-BE49-F238E27FC236}">
                    <a16:creationId xmlns="" xmlns:a16="http://schemas.microsoft.com/office/drawing/2014/main" xmlns:a14="http://schemas.microsoft.com/office/drawing/2010/main" id="{F7F4FAC2-D9E9-439E-9AA3-BA7A017DF417}"/>
                  </a:ext>
                </a:extLst>
              </p:cNvPr>
              <p:cNvSpPr>
                <a:spLocks noRot="1" noChangeAspect="1" noMove="1" noResize="1" noEditPoints="1" noAdjustHandles="1" noChangeArrowheads="1" noChangeShapeType="1" noTextEdit="1"/>
              </p:cNvSpPr>
              <p:nvPr/>
            </p:nvSpPr>
            <p:spPr>
              <a:xfrm>
                <a:off x="2433493" y="4149080"/>
                <a:ext cx="4248288" cy="595793"/>
              </a:xfrm>
              <a:prstGeom prst="rect">
                <a:avLst/>
              </a:prstGeom>
              <a:blipFill rotWithShape="0">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직사각형 80">
                <a:extLst>
                  <a:ext uri="{FF2B5EF4-FFF2-40B4-BE49-F238E27FC236}">
                    <a16:creationId xmlns:a16="http://schemas.microsoft.com/office/drawing/2014/main" xmlns="" id="{11D526A1-F6D6-4CCD-896A-57CC1DF8BDB0}"/>
                  </a:ext>
                </a:extLst>
              </p:cNvPr>
              <p:cNvSpPr/>
              <p:nvPr/>
            </p:nvSpPr>
            <p:spPr>
              <a:xfrm>
                <a:off x="3583260" y="5209471"/>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1" name="직사각형 80">
                <a:extLst>
                  <a:ext uri="{FF2B5EF4-FFF2-40B4-BE49-F238E27FC236}">
                    <a16:creationId xmlns="" xmlns:a16="http://schemas.microsoft.com/office/drawing/2014/main" xmlns:a14="http://schemas.microsoft.com/office/drawing/2010/main" id="{11D526A1-F6D6-4CCD-896A-57CC1DF8BDB0}"/>
                  </a:ext>
                </a:extLst>
              </p:cNvPr>
              <p:cNvSpPr>
                <a:spLocks noRot="1" noChangeAspect="1" noMove="1" noResize="1" noEditPoints="1" noAdjustHandles="1" noChangeArrowheads="1" noChangeShapeType="1" noTextEdit="1"/>
              </p:cNvSpPr>
              <p:nvPr/>
            </p:nvSpPr>
            <p:spPr>
              <a:xfrm>
                <a:off x="3583260" y="5209471"/>
                <a:ext cx="1944868" cy="595793"/>
              </a:xfrm>
              <a:prstGeom prst="rect">
                <a:avLst/>
              </a:prstGeom>
              <a:blipFill rotWithShape="0">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B199C45-CFD3-484D-BFCA-95B0D42BE4D2}"/>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739671CA-C390-42EF-B9BF-87F7350ADEF4}"/>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Limits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Differential Method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p>
          </p:txBody>
        </p:sp>
        <p:sp>
          <p:nvSpPr>
            <p:cNvPr id="31" name="직사각형 30">
              <a:extLst>
                <a:ext uri="{FF2B5EF4-FFF2-40B4-BE49-F238E27FC236}">
                  <a16:creationId xmlns:a16="http://schemas.microsoft.com/office/drawing/2014/main" xmlns="" id="{53F3CCF0-1146-4C61-9D8B-22B0D6B076AD}"/>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Derivatives of Composite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5.7. Derivative of the Sigmoid Function</a:t>
              </a: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824068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 of the Sigmoid Function</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 name="그룹 2">
            <a:extLst>
              <a:ext uri="{FF2B5EF4-FFF2-40B4-BE49-F238E27FC236}">
                <a16:creationId xmlns:a16="http://schemas.microsoft.com/office/drawing/2014/main" xmlns="" id="{2D3D0746-B295-4362-AE3C-880A187F0C83}"/>
              </a:ext>
            </a:extLst>
          </p:cNvPr>
          <p:cNvGrpSpPr/>
          <p:nvPr/>
        </p:nvGrpSpPr>
        <p:grpSpPr>
          <a:xfrm>
            <a:off x="630932" y="2132856"/>
            <a:ext cx="8280920" cy="1631454"/>
            <a:chOff x="630932" y="2234972"/>
            <a:chExt cx="7992887" cy="1631454"/>
          </a:xfrm>
        </p:grpSpPr>
        <p:sp>
          <p:nvSpPr>
            <p:cNvPr id="9" name="직사각형 8">
              <a:extLst>
                <a:ext uri="{FF2B5EF4-FFF2-40B4-BE49-F238E27FC236}">
                  <a16:creationId xmlns:a16="http://schemas.microsoft.com/office/drawing/2014/main" xmlns="" id="{2389DC93-257D-4687-9491-8E73E8DC0CFD}"/>
                </a:ext>
              </a:extLst>
            </p:cNvPr>
            <p:cNvSpPr/>
            <p:nvPr/>
          </p:nvSpPr>
          <p:spPr>
            <a:xfrm>
              <a:off x="3295228" y="273902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234972"/>
                  <a:ext cx="7992887" cy="1631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function </a:t>
                  </a:r>
                  <a14:m>
                    <m:oMath xmlns:m="http://schemas.openxmlformats.org/officeDocument/2006/math">
                      <m:r>
                        <a:rPr lang="ko-KR" altLang="en-US" sz="130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sigmoid function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0932" y="2234972"/>
                  <a:ext cx="7992887" cy="163145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8" name="직사각형 7">
            <a:extLst>
              <a:ext uri="{FF2B5EF4-FFF2-40B4-BE49-F238E27FC236}">
                <a16:creationId xmlns:a16="http://schemas.microsoft.com/office/drawing/2014/main" xmlns=""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 400" panose="020B0503030303020204" pitchFamily="34" charset="0"/>
                <a:ea typeface="SamsungOne 400" panose="020B0503030303020204" pitchFamily="34" charset="0"/>
              </a:rPr>
              <a:t>Differentiate the sigmoid function.</a:t>
            </a:r>
            <a:endParaRPr kumimoji="1"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072033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induce the derivative of the sigmoid function</a:t>
              </a:r>
              <a:endParaRPr lang="ko-KR" altLang="en-US" sz="14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B0969064-AB56-4C8F-A9B0-ACF574FE4885}"/>
                  </a:ext>
                </a:extLst>
              </p:cNvPr>
              <p:cNvSpPr txBox="1"/>
              <p:nvPr/>
            </p:nvSpPr>
            <p:spPr>
              <a:xfrm>
                <a:off x="608965" y="1844824"/>
                <a:ext cx="3390394" cy="4049378"/>
              </a:xfrm>
              <a:prstGeom prst="rect">
                <a:avLst/>
              </a:prstGeom>
              <a:noFill/>
            </p:spPr>
            <p:txBody>
              <a:bodyPr wrap="square" rtlCol="0">
                <a:spAutoFit/>
              </a:bodyPr>
              <a:lstStyle/>
              <a:p>
                <a:pPr>
                  <a:spcAft>
                    <a:spcPts val="600"/>
                  </a:spcAft>
                </a:pPr>
                <a:r>
                  <a:rPr lang="en-US" altLang="ko-KR" sz="1600" dirty="0">
                    <a:latin typeface="SamsungOne 400" panose="020B0503030303020204" pitchFamily="34" charset="0"/>
                    <a:ea typeface="SamsungOne 400" panose="020B0503030303020204" pitchFamily="34" charset="0"/>
                  </a:rPr>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-1</a:t>
                </a:r>
              </a:p>
              <a:p>
                <a:pPr>
                  <a:spcAft>
                    <a:spcPts val="600"/>
                  </a:spcAft>
                </a:pPr>
                <a:r>
                  <a:rPr lang="en-US" altLang="ko-KR" i="1" baseline="30000" dirty="0">
                    <a:latin typeface="SamsungOne 400" panose="020B0503030303020204" pitchFamily="34" charset="0"/>
                    <a:ea typeface="SamsungOne 400" panose="020B0503030303020204" pitchFamily="34" charset="0"/>
                  </a:rPr>
                  <a:t>                   </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(1+e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r>
                  <a:rPr lang="en-US" altLang="ko-KR" i="1" baseline="30000" dirty="0">
                    <a:latin typeface="SamsungOne 400" panose="020B0503030303020204" pitchFamily="34" charset="0"/>
                    <a:ea typeface="SamsungOne 400" panose="020B0503030303020204" pitchFamily="34" charset="0"/>
                  </a:rPr>
                  <a:t>-2</a:t>
                </a:r>
                <a:r>
                  <a:rPr lang="en-US" altLang="ko-KR" i="1" dirty="0">
                    <a:latin typeface="SamsungOne 400" panose="020B0503030303020204" pitchFamily="34" charset="0"/>
                    <a:ea typeface="SamsungOne 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e</a:t>
                </a:r>
                <a:r>
                  <a:rPr lang="en-US" altLang="ko-KR" i="1" baseline="30000" dirty="0">
                    <a:latin typeface="SamsungOne 400" panose="020B0503030303020204" pitchFamily="34" charset="0"/>
                    <a:ea typeface="SamsungOne 400" panose="020B0503030303020204" pitchFamily="34" charset="0"/>
                  </a:rPr>
                  <a:t>-x</a:t>
                </a:r>
                <a:r>
                  <a:rPr lang="en-US" altLang="ko-KR" i="1" dirty="0">
                    <a:latin typeface="SamsungOne 400" panose="020B0503030303020204" pitchFamily="34" charset="0"/>
                    <a:ea typeface="SamsungOne 400" panose="020B0503030303020204" pitchFamily="34" charset="0"/>
                  </a:rPr>
                  <a:t>)</a:t>
                </a:r>
              </a:p>
              <a:p>
                <a:pPr>
                  <a:spcAft>
                    <a:spcPts val="600"/>
                  </a:spcAft>
                </a:pPr>
                <a:r>
                  <a:rPr lang="en-US" altLang="ko-KR"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r>
                          <m:rPr>
                            <m:nor/>
                          </m:rPr>
                          <a:rPr lang="en-US" altLang="ko-KR" i="1"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2</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baseline="30000" dirty="0">
                  <a:latin typeface="SamsungOne 400" panose="020B0503030303020204" pitchFamily="34" charset="0"/>
                  <a:ea typeface="SamsungOne 400" panose="020B0503030303020204" pitchFamily="34" charset="0"/>
                </a:endParaRPr>
              </a:p>
              <a:p>
                <a:pPr>
                  <a:spcAft>
                    <a:spcPts val="600"/>
                  </a:spcAft>
                </a:pPr>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a:latin typeface="SamsungOne 400" panose="020B0503030303020204" pitchFamily="34" charset="0"/>
                            <a:ea typeface="SamsungOne 400" panose="020B0503030303020204" pitchFamily="34" charset="0"/>
                          </a:rPr>
                          <m:t>1+</m:t>
                        </m:r>
                        <m:r>
                          <m:rPr>
                            <m:nor/>
                          </m:rPr>
                          <a:rPr lang="en-US" altLang="ko-KR" i="1" dirty="0">
                            <a:latin typeface="SamsungOne 400" panose="020B0503030303020204" pitchFamily="34" charset="0"/>
                            <a:ea typeface="SamsungOne 400" panose="020B0503030303020204" pitchFamily="34" charset="0"/>
                          </a:rPr>
                          <m:t>e</m:t>
                        </m:r>
                        <m:r>
                          <m:rPr>
                            <m:nor/>
                          </m:rPr>
                          <a:rPr lang="en-US" altLang="ko-KR" i="1" baseline="30000" dirty="0">
                            <a:latin typeface="SamsungOne 400" panose="020B0503030303020204" pitchFamily="34" charset="0"/>
                            <a:ea typeface="SamsungOne 400" panose="020B0503030303020204" pitchFamily="34" charset="0"/>
                          </a:rPr>
                          <m:t>−</m:t>
                        </m:r>
                        <m:r>
                          <m:rPr>
                            <m:nor/>
                          </m:rPr>
                          <a:rPr lang="en-US" altLang="ko-KR" i="1" baseline="30000" dirty="0">
                            <a:latin typeface="SamsungOne 400" panose="020B0503030303020204" pitchFamily="34" charset="0"/>
                            <a:ea typeface="SamsungOne 400" panose="020B0503030303020204" pitchFamily="34" charset="0"/>
                          </a:rPr>
                          <m:t>x</m:t>
                        </m:r>
                      </m:den>
                    </m:f>
                  </m:oMath>
                </a14:m>
                <a:endParaRPr lang="en-US" altLang="ko-KR" i="1" dirty="0">
                  <a:latin typeface="SamsungOne 400" panose="020B0503030303020204" pitchFamily="34" charset="0"/>
                  <a:ea typeface="SamsungOne 400" panose="020B0503030303020204" pitchFamily="34" charset="0"/>
                </a:endParaRP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 400" panose="020B0503030303020204" pitchFamily="34" charset="0"/>
                            <a:ea typeface="SamsungOne 400" panose="020B0503030303020204" pitchFamily="34" charset="0"/>
                          </a:rPr>
                          <m:t>1+</m:t>
                        </m:r>
                        <m:r>
                          <m:rPr>
                            <m:nor/>
                          </m:rPr>
                          <a:rPr lang="en-US" altLang="ko-KR" sz="1600" i="1" dirty="0">
                            <a:latin typeface="SamsungOne 400" panose="020B0503030303020204" pitchFamily="34" charset="0"/>
                            <a:ea typeface="SamsungOne 400" panose="020B0503030303020204" pitchFamily="34" charset="0"/>
                          </a:rPr>
                          <m:t>e</m:t>
                        </m:r>
                        <m:r>
                          <m:rPr>
                            <m:nor/>
                          </m:rPr>
                          <a:rPr lang="en-US" altLang="ko-KR" sz="1600" i="1" baseline="30000" dirty="0">
                            <a:latin typeface="SamsungOne 400" panose="020B0503030303020204" pitchFamily="34" charset="0"/>
                            <a:ea typeface="SamsungOne 400" panose="020B0503030303020204" pitchFamily="34" charset="0"/>
                          </a:rPr>
                          <m:t>−</m:t>
                        </m:r>
                        <m:r>
                          <m:rPr>
                            <m:nor/>
                          </m:rPr>
                          <a:rPr lang="en-US" altLang="ko-KR" sz="1600" i="1" baseline="30000" dirty="0">
                            <a:latin typeface="SamsungOne 400" panose="020B0503030303020204" pitchFamily="34" charset="0"/>
                            <a:ea typeface="SamsungOne 400" panose="020B0503030303020204" pitchFamily="34" charset="0"/>
                          </a:rPr>
                          <m:t>x</m:t>
                        </m:r>
                      </m:den>
                    </m:f>
                  </m:oMath>
                </a14:m>
                <a:r>
                  <a:rPr lang="en-US" altLang="ko-KR" sz="1600" i="1" dirty="0">
                    <a:latin typeface="SamsungOne 400" panose="020B0503030303020204" pitchFamily="34" charset="0"/>
                    <a:ea typeface="SamsungOne 400" panose="020B0503030303020204" pitchFamily="34" charset="0"/>
                  </a:rPr>
                  <a:t>)</a:t>
                </a:r>
              </a:p>
              <a:p>
                <a:pPr>
                  <a:spcAft>
                    <a:spcPts val="600"/>
                  </a:spcAft>
                </a:pPr>
                <a:r>
                  <a:rPr lang="en-US" altLang="ko-KR" sz="1600" i="1" dirty="0">
                    <a:latin typeface="SamsungOne 400" panose="020B0503030303020204" pitchFamily="34" charset="0"/>
                    <a:ea typeface="SamsungOne 400" panose="020B0503030303020204" pitchFamily="34" charset="0"/>
                  </a:rPr>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latin typeface="SamsungOne 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 400" panose="020B0503030303020204" pitchFamily="34" charset="0"/>
                    <a:ea typeface="SamsungOne 400" panose="020B0503030303020204" pitchFamily="34" charset="0"/>
                  </a:rPr>
                  <a:t>(x) )</a:t>
                </a:r>
              </a:p>
            </p:txBody>
          </p:sp>
        </mc:Choice>
        <mc:Fallback xmlns="">
          <p:sp>
            <p:nvSpPr>
              <p:cNvPr id="12" name="TextBox 11">
                <a:extLst>
                  <a:ext uri="{FF2B5EF4-FFF2-40B4-BE49-F238E27FC236}">
                    <a16:creationId xmlns="" xmlns:a16="http://schemas.microsoft.com/office/drawing/2014/main" xmlns:a14="http://schemas.microsoft.com/office/drawing/2010/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049378"/>
              </a:xfrm>
              <a:prstGeom prst="rect">
                <a:avLst/>
              </a:prstGeom>
              <a:blipFill rotWithShape="0">
                <a:blip r:embed="rId3"/>
                <a:stretch>
                  <a:fillRect l="-1079" b="-1054"/>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B657C32A-CC20-4680-8D29-76D650DDD11D}"/>
              </a:ext>
            </a:extLst>
          </p:cNvPr>
          <p:cNvGrpSpPr/>
          <p:nvPr/>
        </p:nvGrpSpPr>
        <p:grpSpPr>
          <a:xfrm>
            <a:off x="2719164" y="2454775"/>
            <a:ext cx="6623845" cy="3339422"/>
            <a:chOff x="4906011" y="2716196"/>
            <a:chExt cx="6623845" cy="3339422"/>
          </a:xfrm>
        </p:grpSpPr>
        <p:cxnSp>
          <p:nvCxnSpPr>
            <p:cNvPr id="16" name="직선 화살표 연결선 15">
              <a:extLst>
                <a:ext uri="{FF2B5EF4-FFF2-40B4-BE49-F238E27FC236}">
                  <a16:creationId xmlns:a16="http://schemas.microsoft.com/office/drawing/2014/main" xmlns=""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0994D658-E64D-49CB-8712-3129A7CEBD20}"/>
                    </a:ext>
                  </a:extLst>
                </p:cNvPr>
                <p:cNvSpPr/>
                <p:nvPr/>
              </p:nvSpPr>
              <p:spPr>
                <a:xfrm>
                  <a:off x="6230527" y="2716196"/>
                  <a:ext cx="5299329" cy="3339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Chain Rule</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When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𝑛𝑎𝑡𝑢𝑟𝑎𝑙</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𝑛𝑢𝑚𝑏𝑒𝑟</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differential value is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ax</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a-1</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The differential value of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Cambria Math" panose="02040503050406030204" pitchFamily="18" charset="0"/>
                        </a:rPr>
                        <m:t>is</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i="1"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Proof: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oMath>
                  </a14:m>
                  <a:r>
                    <a:rPr lang="en-US" altLang="ko-KR" sz="1600" i="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i="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x</m:t>
                              </m:r>
                            </m:e>
                          </m:d>
                        </m:e>
                      </m:d>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0994D658-E64D-49CB-8712-3129A7CEBD20}"/>
                    </a:ext>
                  </a:extLst>
                </p:cNvPr>
                <p:cNvSpPr>
                  <a:spLocks noRot="1" noChangeAspect="1" noMove="1" noResize="1" noEditPoints="1" noAdjustHandles="1" noChangeArrowheads="1" noChangeShapeType="1" noTextEdit="1"/>
                </p:cNvSpPr>
                <p:nvPr/>
              </p:nvSpPr>
              <p:spPr>
                <a:xfrm>
                  <a:off x="6230527" y="2716196"/>
                  <a:ext cx="5299329" cy="3339422"/>
                </a:xfrm>
                <a:prstGeom prst="rect">
                  <a:avLst/>
                </a:prstGeom>
                <a:blipFill rotWithShape="0">
                  <a:blip r:embed="rId4"/>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Installing Anaconda for Python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Mathematical Symbols</a:t>
            </a:r>
          </a:p>
        </p:txBody>
      </p:sp>
    </p:spTree>
    <p:extLst>
      <p:ext uri="{BB962C8B-B14F-4D97-AF65-F5344CB8AC3E}">
        <p14:creationId xmlns:p14="http://schemas.microsoft.com/office/powerpoint/2010/main" val="4141540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Mathematical Symbols</a:t>
              </a:r>
              <a:endParaRPr lang="ko-KR" altLang="en-US" dirty="0">
                <a:solidFill>
                  <a:schemeClr val="bg1"/>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Reading and Writing Math Symbols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Learning how to read and write symbols in mathematics is important because most of them are Greek letters. </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xmlns=""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val="1136544711"/>
                        </a:ext>
                      </a:extLst>
                    </a:gridCol>
                    <a:gridCol w="976023">
                      <a:extLst>
                        <a:ext uri="{9D8B030D-6E8A-4147-A177-3AD203B41FA5}">
                          <a16:colId xmlns:a16="http://schemas.microsoft.com/office/drawing/2014/main" xmlns="" val="20001"/>
                        </a:ext>
                      </a:extLst>
                    </a:gridCol>
                    <a:gridCol w="976023">
                      <a:extLst>
                        <a:ext uri="{9D8B030D-6E8A-4147-A177-3AD203B41FA5}">
                          <a16:colId xmlns:a16="http://schemas.microsoft.com/office/drawing/2014/main" xmlns="" val="1780561301"/>
                        </a:ext>
                      </a:extLst>
                    </a:gridCol>
                    <a:gridCol w="976023">
                      <a:extLst>
                        <a:ext uri="{9D8B030D-6E8A-4147-A177-3AD203B41FA5}">
                          <a16:colId xmlns:a16="http://schemas.microsoft.com/office/drawing/2014/main" xmlns="" val="387839524"/>
                        </a:ext>
                      </a:extLst>
                    </a:gridCol>
                    <a:gridCol w="976023">
                      <a:extLst>
                        <a:ext uri="{9D8B030D-6E8A-4147-A177-3AD203B41FA5}">
                          <a16:colId xmlns:a16="http://schemas.microsoft.com/office/drawing/2014/main" xmlns="" val="1463776547"/>
                        </a:ext>
                      </a:extLst>
                    </a:gridCol>
                    <a:gridCol w="976023">
                      <a:extLst>
                        <a:ext uri="{9D8B030D-6E8A-4147-A177-3AD203B41FA5}">
                          <a16:colId xmlns:a16="http://schemas.microsoft.com/office/drawing/2014/main" xmlns="" val="142413204"/>
                        </a:ext>
                      </a:extLst>
                    </a:gridCol>
                    <a:gridCol w="976023">
                      <a:extLst>
                        <a:ext uri="{9D8B030D-6E8A-4147-A177-3AD203B41FA5}">
                          <a16:colId xmlns:a16="http://schemas.microsoft.com/office/drawing/2014/main" xmlns="" val="380954523"/>
                        </a:ext>
                      </a:extLst>
                    </a:gridCol>
                    <a:gridCol w="976023">
                      <a:extLst>
                        <a:ext uri="{9D8B030D-6E8A-4147-A177-3AD203B41FA5}">
                          <a16:colId xmlns:a16="http://schemas.microsoft.com/office/drawing/2014/main" xmlns="" val="3550885978"/>
                        </a:ext>
                      </a:extLst>
                    </a:gridCol>
                    <a:gridCol w="976023">
                      <a:extLst>
                        <a:ext uri="{9D8B030D-6E8A-4147-A177-3AD203B41FA5}">
                          <a16:colId xmlns:a16="http://schemas.microsoft.com/office/drawing/2014/main" xmlns=""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mc:Choice>
        <mc:Fallback xmlns="">
          <p:graphicFrame>
            <p:nvGraphicFramePr>
              <p:cNvPr id="12" name="표 11">
                <a:extLst>
                  <a:ext uri="{FF2B5EF4-FFF2-40B4-BE49-F238E27FC236}">
                    <a16:creationId xmlns:a16="http://schemas.microsoft.com/office/drawing/2014/main" xmlns="" xmlns:a14="http://schemas.microsoft.com/office/drawing/2010/main" id="{09977978-C0A4-4A08-9951-61F42AE93F25}"/>
                  </a:ext>
                </a:extLst>
              </p:cNvPr>
              <p:cNvGraphicFramePr>
                <a:graphicFrameLocks noGrp="1"/>
              </p:cNvGraphicFramePr>
              <p:nvPr>
                <p:extLst>
                  <p:ext uri="{D42A27DB-BD31-4B8C-83A1-F6EECF244321}">
                    <p14:modId xmlns:p14="http://schemas.microsoft.com/office/powerpoint/2010/main" val="1538116851"/>
                  </p:ext>
                </p:extLst>
              </p:nvPr>
            </p:nvGraphicFramePr>
            <p:xfrm>
              <a:off x="558800" y="2287043"/>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xmlns:a14="http://schemas.microsoft.com/office/drawing/2010/main" val="1136544711"/>
                        </a:ext>
                      </a:extLst>
                    </a:gridCol>
                    <a:gridCol w="976023">
                      <a:extLst>
                        <a:ext uri="{9D8B030D-6E8A-4147-A177-3AD203B41FA5}">
                          <a16:colId xmlns:a16="http://schemas.microsoft.com/office/drawing/2014/main" xmlns="" xmlns:a14="http://schemas.microsoft.com/office/drawing/2010/main" val="20001"/>
                        </a:ext>
                      </a:extLst>
                    </a:gridCol>
                    <a:gridCol w="976023">
                      <a:extLst>
                        <a:ext uri="{9D8B030D-6E8A-4147-A177-3AD203B41FA5}">
                          <a16:colId xmlns:a16="http://schemas.microsoft.com/office/drawing/2014/main" xmlns="" xmlns:a14="http://schemas.microsoft.com/office/drawing/2010/main" val="1780561301"/>
                        </a:ext>
                      </a:extLst>
                    </a:gridCol>
                    <a:gridCol w="976023">
                      <a:extLst>
                        <a:ext uri="{9D8B030D-6E8A-4147-A177-3AD203B41FA5}">
                          <a16:colId xmlns:a16="http://schemas.microsoft.com/office/drawing/2014/main" xmlns="" xmlns:a14="http://schemas.microsoft.com/office/drawing/2010/main" val="387839524"/>
                        </a:ext>
                      </a:extLst>
                    </a:gridCol>
                    <a:gridCol w="976023">
                      <a:extLst>
                        <a:ext uri="{9D8B030D-6E8A-4147-A177-3AD203B41FA5}">
                          <a16:colId xmlns:a16="http://schemas.microsoft.com/office/drawing/2014/main" xmlns="" xmlns:a14="http://schemas.microsoft.com/office/drawing/2010/main" val="1463776547"/>
                        </a:ext>
                      </a:extLst>
                    </a:gridCol>
                    <a:gridCol w="976023">
                      <a:extLst>
                        <a:ext uri="{9D8B030D-6E8A-4147-A177-3AD203B41FA5}">
                          <a16:colId xmlns:a16="http://schemas.microsoft.com/office/drawing/2014/main" xmlns="" xmlns:a14="http://schemas.microsoft.com/office/drawing/2010/main" val="142413204"/>
                        </a:ext>
                      </a:extLst>
                    </a:gridCol>
                    <a:gridCol w="976023">
                      <a:extLst>
                        <a:ext uri="{9D8B030D-6E8A-4147-A177-3AD203B41FA5}">
                          <a16:colId xmlns:a16="http://schemas.microsoft.com/office/drawing/2014/main" xmlns="" xmlns:a14="http://schemas.microsoft.com/office/drawing/2010/main" val="380954523"/>
                        </a:ext>
                      </a:extLst>
                    </a:gridCol>
                    <a:gridCol w="976023">
                      <a:extLst>
                        <a:ext uri="{9D8B030D-6E8A-4147-A177-3AD203B41FA5}">
                          <a16:colId xmlns:a16="http://schemas.microsoft.com/office/drawing/2014/main" xmlns="" xmlns:a14="http://schemas.microsoft.com/office/drawing/2010/main" val="3550885978"/>
                        </a:ext>
                      </a:extLst>
                    </a:gridCol>
                    <a:gridCol w="976023">
                      <a:extLst>
                        <a:ext uri="{9D8B030D-6E8A-4147-A177-3AD203B41FA5}">
                          <a16:colId xmlns:a16="http://schemas.microsoft.com/office/drawing/2014/main" xmlns="" xmlns:a14="http://schemas.microsoft.com/office/drawing/2010/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358474509"/>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111864" r="-801875"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111864" r="-701875"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111864" r="-501250"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111864" r="-401250" b="-7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111864" r="-199379" b="-7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111864" r="-100625" b="-7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285000825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11864" r="-801875"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11864" r="-701875"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211864" r="-501250"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211864" r="-401250" b="-6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211864" r="-199379" b="-60000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211864" r="-100625" b="-6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344762234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317241" r="-801875"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317241" r="-70187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317241" r="-501250"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317241" r="-401250"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317241" r="-199379" b="-51034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317241" r="-100625" b="-51034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655323331"/>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410169" r="-801875"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410169" r="-701875"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410169" r="-501250"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410169" r="-401250"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410169" r="-199379"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410169" r="-100625" b="-4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510169" r="-801875"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510169" r="-701875"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510169" r="-501250"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510169" r="-401250" b="-3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510169" r="-199379" b="-3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510169" r="-100625" b="-3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4"/>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610169" r="-801875"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610169" r="-701875"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610169" r="-501250"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610169" r="-401250" b="-2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610169" r="-199379" b="-2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610169" r="-100625" b="-2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5"/>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722414" r="-801875"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722414" r="-701875" b="-105172"/>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625" t="-722414" r="-501250"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400625" t="-722414" r="-401250" b="-105172"/>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96894" t="-722414" r="-199379" b="-105172"/>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701250" t="-722414" r="-100625" b="-105172"/>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t="-808475" r="-801875"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100000" t="-808475" r="-701875"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300625" t="-808475" r="-501250"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400625" t="-808475" r="-401250"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596894" t="-808475" r="-199379"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3"/>
                          <a:stretch>
                            <a:fillRect l="-701250" t="-808475" r="-100625" b="-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16"/>
                      </a:ext>
                    </a:extLst>
                  </a:tr>
                </a:tbl>
              </a:graphicData>
            </a:graphic>
          </p:graphicFrame>
        </mc:Fallback>
      </mc:AlternateContent>
    </p:spTree>
    <p:extLst>
      <p:ext uri="{BB962C8B-B14F-4D97-AF65-F5344CB8AC3E}">
        <p14:creationId xmlns:p14="http://schemas.microsoft.com/office/powerpoint/2010/main" val="215241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a16="http://schemas.microsoft.com/office/drawing/2014/main" xmlns="" id="{96ADF43D-6612-4E31-8977-EAA4DD281B39}"/>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2.1. Algebra</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6" name="직사각형 35">
              <a:extLst>
                <a:ext uri="{FF2B5EF4-FFF2-40B4-BE49-F238E27FC236}">
                  <a16:creationId xmlns:a16="http://schemas.microsoft.com/office/drawing/2014/main" xmlns="" id="{706C195E-0CA5-4789-91E1-4B7D9D177EF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Algebra</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 is a study of numerical relationships, properties, and laws of calculation using general characters, which represent numbers instead of individual numbers. </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Currently, it encompasses the study of algebra, a set where combinations between elements such as addition and multiplication are defined.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mathematics, an expression represents a rule, principle, and fact with mathematical symbols.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usually represent a clear and unchanging relationship between certain quantities expressed in letters with algebraic symbols. </a:t>
            </a:r>
          </a:p>
        </p:txBody>
      </p:sp>
      <p:grpSp>
        <p:nvGrpSpPr>
          <p:cNvPr id="3" name="그룹 2">
            <a:extLst>
              <a:ext uri="{FF2B5EF4-FFF2-40B4-BE49-F238E27FC236}">
                <a16:creationId xmlns:a16="http://schemas.microsoft.com/office/drawing/2014/main" xmlns=""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a16="http://schemas.microsoft.com/office/drawing/2014/main" xmlns=""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a16="http://schemas.microsoft.com/office/drawing/2014/main" xmlns=""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a16="http://schemas.microsoft.com/office/drawing/2014/main" xmlns=""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a16="http://schemas.microsoft.com/office/drawing/2014/main" xmlns=""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xmlns=""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xmlns=""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a16="http://schemas.microsoft.com/office/drawing/2014/main" xmlns=""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a:extLst>
                  <a:ext uri="{FF2B5EF4-FFF2-40B4-BE49-F238E27FC236}">
                    <a16:creationId xmlns:a16="http://schemas.microsoft.com/office/drawing/2014/main" xmlns=""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a16="http://schemas.microsoft.com/office/drawing/2014/main" xmlns="" id="{B87CDE1E-A2BB-4C0F-A484-E33331BD8BAC}"/>
                </a:ext>
              </a:extLst>
            </p:cNvPr>
            <p:cNvSpPr/>
            <p:nvPr/>
          </p:nvSpPr>
          <p:spPr>
            <a:xfrm>
              <a:off x="2512751" y="5456545"/>
              <a:ext cx="902811"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Algebra</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Mathematical Expression?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expression using numbers, variables, or both. </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84539ABA-DB6E-40B0-89E6-5304B4450158}"/>
              </a:ext>
            </a:extLst>
          </p:cNvPr>
          <p:cNvGrpSpPr/>
          <p:nvPr/>
        </p:nvGrpSpPr>
        <p:grpSpPr>
          <a:xfrm>
            <a:off x="676619" y="2998230"/>
            <a:ext cx="1922561" cy="1883327"/>
            <a:chOff x="599575" y="2617998"/>
            <a:chExt cx="1922561" cy="1883327"/>
          </a:xfrm>
        </p:grpSpPr>
        <p:sp>
          <p:nvSpPr>
            <p:cNvPr id="15" name="직사각형 14"/>
            <p:cNvSpPr/>
            <p:nvPr/>
          </p:nvSpPr>
          <p:spPr>
            <a:xfrm>
              <a:off x="633678" y="4224326"/>
              <a:ext cx="1854354" cy="276999"/>
            </a:xfrm>
            <a:prstGeom prst="rect">
              <a:avLst/>
            </a:prstGeom>
          </p:spPr>
          <p:txBody>
            <a:bodyPr wrap="none">
              <a:spAutoFit/>
            </a:bodyPr>
            <a:lstStyle/>
            <a:p>
              <a:r>
                <a:rPr lang="en-US" altLang="ko-KR" sz="1200" dirty="0"/>
                <a:t>Equality, Equation, Identity</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a16="http://schemas.microsoft.com/office/drawing/2014/main" xmlns=""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a16="http://schemas.microsoft.com/office/drawing/2014/main" xmlns=""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a16="http://schemas.microsoft.com/office/drawing/2014/main" xmlns=""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xmlns=""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a16="http://schemas.microsoft.com/office/drawing/2014/main" xmlns=""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An expression with a “=“ sign</a:t>
              </a:r>
              <a:endParaRPr lang="ko-KR" altLang="en-US" sz="1300" dirty="0">
                <a:solidFill>
                  <a:prstClr val="black">
                    <a:lumMod val="85000"/>
                    <a:lumOff val="15000"/>
                  </a:prstClr>
                </a:solidFill>
                <a:latin typeface="SamsungOne 400" panose="020B0503030303020204" pitchFamily="34" charset="0"/>
              </a:endParaRPr>
            </a:p>
          </p:txBody>
        </p:sp>
        <p:sp>
          <p:nvSpPr>
            <p:cNvPr id="41" name="설명선: 굽은 선(강조선) 40">
              <a:extLst>
                <a:ext uri="{FF2B5EF4-FFF2-40B4-BE49-F238E27FC236}">
                  <a16:creationId xmlns:a16="http://schemas.microsoft.com/office/drawing/2014/main" xmlns=""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Equations with Unknowns</a:t>
              </a:r>
              <a:endParaRPr lang="ko-KR" altLang="en-US" sz="1300" dirty="0">
                <a:solidFill>
                  <a:prstClr val="black">
                    <a:lumMod val="85000"/>
                    <a:lumOff val="15000"/>
                  </a:prstClr>
                </a:solidFill>
                <a:latin typeface="SamsungOne 400" panose="020B0503030303020204" pitchFamily="34" charset="0"/>
              </a:endParaRPr>
            </a:p>
          </p:txBody>
        </p:sp>
        <p:sp>
          <p:nvSpPr>
            <p:cNvPr id="42" name="설명선: 굽은 선(강조선) 41">
              <a:extLst>
                <a:ext uri="{FF2B5EF4-FFF2-40B4-BE49-F238E27FC236}">
                  <a16:creationId xmlns:a16="http://schemas.microsoft.com/office/drawing/2014/main" xmlns=""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prstClr val="black">
                      <a:lumMod val="85000"/>
                      <a:lumOff val="15000"/>
                    </a:prstClr>
                  </a:solidFill>
                  <a:latin typeface="SamsungOne 400" panose="020B0503030303020204" pitchFamily="34" charset="0"/>
                </a:rPr>
                <a:t>An equation is established no matter what value is added to the unknown. </a:t>
              </a:r>
              <a:endParaRPr lang="ko-KR" altLang="en-US" sz="1300" dirty="0">
                <a:solidFill>
                  <a:prstClr val="black">
                    <a:lumMod val="85000"/>
                    <a:lumOff val="15000"/>
                  </a:prstClr>
                </a:solidFill>
                <a:latin typeface="SamsungOne 400" panose="020B0503030303020204" pitchFamily="34" charset="0"/>
              </a:endParaRPr>
            </a:p>
          </p:txBody>
        </p:sp>
        <p:sp>
          <p:nvSpPr>
            <p:cNvPr id="48" name="사각형: 둥근 모서리 47">
              <a:extLst>
                <a:ext uri="{FF2B5EF4-FFF2-40B4-BE49-F238E27FC236}">
                  <a16:creationId xmlns:a16="http://schemas.microsoft.com/office/drawing/2014/main" xmlns=""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Equality</a:t>
              </a:r>
              <a:endParaRPr lang="ko-KR" altLang="en-US" sz="1400" dirty="0">
                <a:solidFill>
                  <a:prstClr val="black">
                    <a:lumMod val="85000"/>
                    <a:lumOff val="15000"/>
                  </a:prstClr>
                </a:solidFill>
                <a:latin typeface="SamsungOne 400" panose="020B0503030303020204" pitchFamily="34" charset="0"/>
              </a:endParaRPr>
            </a:p>
          </p:txBody>
        </p:sp>
        <p:sp>
          <p:nvSpPr>
            <p:cNvPr id="46" name="사각형: 둥근 모서리 45">
              <a:extLst>
                <a:ext uri="{FF2B5EF4-FFF2-40B4-BE49-F238E27FC236}">
                  <a16:creationId xmlns:a16="http://schemas.microsoft.com/office/drawing/2014/main" xmlns=""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Equation</a:t>
              </a:r>
              <a:endParaRPr lang="ko-KR" altLang="en-US" sz="1400" dirty="0">
                <a:solidFill>
                  <a:prstClr val="black">
                    <a:lumMod val="85000"/>
                    <a:lumOff val="15000"/>
                  </a:prstClr>
                </a:solidFill>
                <a:latin typeface="SamsungOne 400" panose="020B0503030303020204" pitchFamily="34" charset="0"/>
              </a:endParaRPr>
            </a:p>
          </p:txBody>
        </p:sp>
        <p:sp>
          <p:nvSpPr>
            <p:cNvPr id="44" name="사각형: 둥근 모서리 43">
              <a:extLst>
                <a:ext uri="{FF2B5EF4-FFF2-40B4-BE49-F238E27FC236}">
                  <a16:creationId xmlns:a16="http://schemas.microsoft.com/office/drawing/2014/main" xmlns=""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Identity</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583295"/>
              <a:ext cx="7468584" cy="492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Math for Data Science</a:t>
              </a: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an Equation?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12182" y="1712043"/>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including unknowns.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is simply expressed by putting an equal sign between two equations.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following examples are equations.</a:t>
            </a:r>
          </a:p>
        </p:txBody>
      </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
                </a:r>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a16="http://schemas.microsoft.com/office/drawing/2014/main" xmlns=""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Algebraic Equation</a:t>
              </a:r>
            </a:p>
          </p:txBody>
        </p:sp>
      </p:grpSp>
      <p:grpSp>
        <p:nvGrpSpPr>
          <p:cNvPr id="5" name="그룹 4">
            <a:extLst>
              <a:ext uri="{FF2B5EF4-FFF2-40B4-BE49-F238E27FC236}">
                <a16:creationId xmlns:a16="http://schemas.microsoft.com/office/drawing/2014/main" xmlns="" id="{2C2F6F60-5B1E-47D5-B813-6D47BDF841E6}"/>
              </a:ext>
            </a:extLst>
          </p:cNvPr>
          <p:cNvGrpSpPr/>
          <p:nvPr/>
        </p:nvGrpSpPr>
        <p:grpSpPr>
          <a:xfrm>
            <a:off x="903107" y="2987327"/>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In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an independent variable, and</a:t>
                  </a:r>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rPr>
                    <a:t> is a dependent variable.</a:t>
                  </a:r>
                </a:p>
              </p:txBody>
            </p:sp>
          </mc:Choice>
          <mc:Fallback xmlns="">
            <p:sp>
              <p:nvSpPr>
                <p:cNvPr id="13" name="TextBox 12">
                  <a:extLst>
                    <a:ext uri="{FF2B5EF4-FFF2-40B4-BE49-F238E27FC236}">
                      <a16:creationId xmlns:a16="http://schemas.microsoft.com/office/drawing/2014/main" xmlns="" xmlns:a14="http://schemas.microsoft.com/office/drawing/2010/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rotWithShape="0">
                  <a:blip r:embed="rId3"/>
                  <a:stretch>
                    <a:fillRect l="-210" t="-2083" b="-16667"/>
                  </a:stretch>
                </a:blipFill>
              </p:spPr>
              <p:txBody>
                <a:bodyPr/>
                <a:lstStyle/>
                <a:p>
                  <a:r>
                    <a:rPr lang="ko-KR" altLang="en-US">
                      <a:noFill/>
                    </a:rPr>
                    <a:t> </a:t>
                  </a:r>
                </a:p>
              </p:txBody>
            </p:sp>
          </mc:Fallback>
        </mc:AlternateContent>
        <p:sp>
          <p:nvSpPr>
            <p:cNvPr id="4" name="사각형: 둥근 모서리 3">
              <a:extLst>
                <a:ext uri="{FF2B5EF4-FFF2-40B4-BE49-F238E27FC236}">
                  <a16:creationId xmlns:a16="http://schemas.microsoft.com/office/drawing/2014/main" xmlns=""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sp>
        <p:nvSpPr>
          <p:cNvPr id="23" name="직사각형 22">
            <a:extLst>
              <a:ext uri="{FF2B5EF4-FFF2-40B4-BE49-F238E27FC236}">
                <a16:creationId xmlns:a16="http://schemas.microsoft.com/office/drawing/2014/main" xmlns="" id="{89740185-19EE-4CA3-A773-421F79147C96}"/>
              </a:ext>
            </a:extLst>
          </p:cNvPr>
          <p:cNvSpPr/>
          <p:nvPr/>
        </p:nvSpPr>
        <p:spPr>
          <a:xfrm>
            <a:off x="712182" y="1712043"/>
            <a:ext cx="8632825" cy="127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or constants are combined with addition, subtraction, multiplication, and division (except when divided by 0).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are classified into independent and dependent variables. An independent variable is an amount that increases or decreases or an amount that has countless values in the same equation. The dependent variable also changes, but its amount is generated according to the change in the independent variable.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type of algebraic equation is also called a “polynomial equation.” In many algebraic equations, mathematical and scientific expressions have several variables that are conventionally used as follows. </a:t>
            </a:r>
          </a:p>
        </p:txBody>
      </p:sp>
      <p:grpSp>
        <p:nvGrpSpPr>
          <p:cNvPr id="26" name="그룹 25">
            <a:extLst>
              <a:ext uri="{FF2B5EF4-FFF2-40B4-BE49-F238E27FC236}">
                <a16:creationId xmlns:a16="http://schemas.microsoft.com/office/drawing/2014/main" xmlns=""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a16="http://schemas.microsoft.com/office/drawing/2014/main" xmlns=""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xmlns=""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n represents a natural number or integer.</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x represents a real number.</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z represents a complex number.</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Term?</a:t>
              </a: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A08AF131-36C7-4296-9459-FB149A1FF2F2}"/>
              </a:ext>
            </a:extLst>
          </p:cNvPr>
          <p:cNvGrpSpPr/>
          <p:nvPr/>
        </p:nvGrpSpPr>
        <p:grpSpPr>
          <a:xfrm>
            <a:off x="730177" y="2060848"/>
            <a:ext cx="8594836" cy="1555982"/>
            <a:chOff x="730177" y="1916832"/>
            <a:chExt cx="8594836" cy="1555982"/>
          </a:xfrm>
        </p:grpSpPr>
        <p:sp>
          <p:nvSpPr>
            <p:cNvPr id="16" name="TextBox 15">
              <a:extLst>
                <a:ext uri="{FF2B5EF4-FFF2-40B4-BE49-F238E27FC236}">
                  <a16:creationId xmlns:a16="http://schemas.microsoft.com/office/drawing/2014/main" xmlns="" id="{C9DC7AA1-4989-4B86-9420-86F9BFB30173}"/>
                </a:ext>
              </a:extLst>
            </p:cNvPr>
            <p:cNvSpPr txBox="1"/>
            <p:nvPr/>
          </p:nvSpPr>
          <p:spPr>
            <a:xfrm>
              <a:off x="1719402" y="1916832"/>
              <a:ext cx="6616386" cy="307777"/>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It is an expression of a number or letter or a product of the two. For example: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xmlns=""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The number of times each term is multiplied by a variable is called a degree. </a:t>
              </a:r>
            </a:p>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In each term, the part excluding the characters corresponding to the variables is called a coefficient. </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그룹 2">
            <a:extLst>
              <a:ext uri="{FF2B5EF4-FFF2-40B4-BE49-F238E27FC236}">
                <a16:creationId xmlns:a16="http://schemas.microsoft.com/office/drawing/2014/main" xmlns=""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a16="http://schemas.microsoft.com/office/drawing/2014/main" xmlns=""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terms multiplied by two or more variables can be added to the indices of each variable.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xmlns="" id="{C0F31809-1A8F-4876-A563-FF6564C62185}"/>
                </a:ext>
              </a:extLst>
            </p:cNvPr>
            <p:cNvGrpSpPr/>
            <p:nvPr/>
          </p:nvGrpSpPr>
          <p:grpSpPr>
            <a:xfrm>
              <a:off x="846956" y="4555437"/>
              <a:ext cx="6076887" cy="292388"/>
              <a:chOff x="714658" y="2312349"/>
              <a:chExt cx="6076887"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A0503014-2056-4B5A-9EBD-B95CA6072A5D}"/>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If a term is x2y3, the order for the variables x and y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which</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is</m:t>
                        </m:r>
                      </m:oMath>
                    </a14:m>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5743997" cy="292388"/>
                  </a:xfrm>
                  <a:prstGeom prst="rect">
                    <a:avLst/>
                  </a:prstGeom>
                  <a:blipFill>
                    <a:blip r:embed="rId4"/>
                    <a:stretch>
                      <a:fillRect l="-442" t="-4167" b="-16667"/>
                    </a:stretch>
                  </a:blipFill>
                </p:spPr>
                <p:txBody>
                  <a:bodyPr/>
                  <a:lstStyle/>
                  <a:p>
                    <a:r>
                      <a:rPr lang="en-US">
                        <a:noFill/>
                      </a:rPr>
                      <a:t> </a:t>
                    </a:r>
                  </a:p>
                </p:txBody>
              </p:sp>
            </mc:Fallback>
          </mc:AlternateContent>
          <p:sp>
            <p:nvSpPr>
              <p:cNvPr id="23" name="사각형: 둥근 모서리 22">
                <a:extLst>
                  <a:ext uri="{FF2B5EF4-FFF2-40B4-BE49-F238E27FC236}">
                    <a16:creationId xmlns:a16="http://schemas.microsoft.com/office/drawing/2014/main" xmlns=""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Polynomial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that includes the sum of powers with one or more unknowns.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equation, the unknowns and numbers on both sides of the equal sign are polynomials.</a:t>
            </a: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below equation is a polynomial equation.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coefficient and the degree of the equation</a:t>
            </a:r>
          </a:p>
        </p:txBody>
      </p:sp>
      <p:grpSp>
        <p:nvGrpSpPr>
          <p:cNvPr id="4" name="그룹 3">
            <a:extLst>
              <a:ext uri="{FF2B5EF4-FFF2-40B4-BE49-F238E27FC236}">
                <a16:creationId xmlns:a16="http://schemas.microsoft.com/office/drawing/2014/main" xmlns=""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4 Terms</a:t>
            </a:r>
            <a:endParaRPr lang="ko-KR" altLang="en-US" sz="1400" dirty="0">
              <a:solidFill>
                <a:prstClr val="black">
                  <a:lumMod val="85000"/>
                  <a:lumOff val="15000"/>
                </a:prstClr>
              </a:solidFill>
              <a:latin typeface="SamsungOne 400" panose="020B0503030303020204" pitchFamily="34" charset="0"/>
            </a:endParaRP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a16="http://schemas.microsoft.com/office/drawing/2014/main" xmlns=""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xmlns="" val="20000"/>
                        </a:ext>
                      </a:extLst>
                    </a:gridCol>
                    <a:gridCol w="1224135">
                      <a:extLst>
                        <a:ext uri="{9D8B030D-6E8A-4147-A177-3AD203B41FA5}">
                          <a16:colId xmlns:a16="http://schemas.microsoft.com/office/drawing/2014/main" xmlns="" val="20001"/>
                        </a:ext>
                      </a:extLst>
                    </a:gridCol>
                    <a:gridCol w="1152128">
                      <a:extLst>
                        <a:ext uri="{9D8B030D-6E8A-4147-A177-3AD203B41FA5}">
                          <a16:colId xmlns:a16="http://schemas.microsoft.com/office/drawing/2014/main" xmlns="" val="20002"/>
                        </a:ext>
                      </a:extLst>
                    </a:gridCol>
                    <a:gridCol w="1152128">
                      <a:extLst>
                        <a:ext uri="{9D8B030D-6E8A-4147-A177-3AD203B41FA5}">
                          <a16:colId xmlns:a16="http://schemas.microsoft.com/office/drawing/2014/main" xmlns=""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8060" t="-1754" r="-189055"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98947" t="-1754" r="-100000"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529" t="-1754" r="-52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First-Degree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first-degree equation is represented by a straight line, and the second is represented by a parabolic graph.</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graph’s shape varies depending on whether the coefficient in front of the largest n-degree is positive or negative.</a:t>
            </a: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D4AB28D9-1E80-4CB8-9510-5A88295A4DF6}"/>
              </a:ext>
            </a:extLst>
          </p:cNvPr>
          <p:cNvGrpSpPr/>
          <p:nvPr/>
        </p:nvGrpSpPr>
        <p:grpSpPr>
          <a:xfrm>
            <a:off x="703705" y="2609480"/>
            <a:ext cx="8641085" cy="2691755"/>
            <a:chOff x="703705" y="2708919"/>
            <a:chExt cx="8641085" cy="2691755"/>
          </a:xfrm>
        </p:grpSpPr>
        <p:sp>
          <p:nvSpPr>
            <p:cNvPr id="70" name="직사각형 69">
              <a:extLst>
                <a:ext uri="{FF2B5EF4-FFF2-40B4-BE49-F238E27FC236}">
                  <a16:creationId xmlns:a16="http://schemas.microsoft.com/office/drawing/2014/main" xmlns=""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First-Degree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69" name="직사각형 68">
              <a:extLst>
                <a:ext uri="{FF2B5EF4-FFF2-40B4-BE49-F238E27FC236}">
                  <a16:creationId xmlns:a16="http://schemas.microsoft.com/office/drawing/2014/main" xmlns=""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276F2112-26B2-4F4B-B4D9-369BA050F4B9}"/>
                    </a:ext>
                  </a:extLst>
                </p:cNvPr>
                <p:cNvSpPr/>
                <p:nvPr/>
              </p:nvSpPr>
              <p:spPr>
                <a:xfrm>
                  <a:off x="786858" y="3498376"/>
                  <a:ext cx="2437527" cy="523220"/>
                </a:xfrm>
                <a:prstGeom prst="rect">
                  <a:avLst/>
                </a:prstGeom>
              </p:spPr>
              <p:txBody>
                <a:bodyPr wrap="none">
                  <a:spAutoFit/>
                </a:bodyPr>
                <a:lstStyle/>
                <a:p>
                  <a:pPr/>
                  <a14:m>
                    <m:oMath xmlns:m="http://schemas.openxmlformats.org/officeDocument/2006/math">
                      <m:r>
                        <m:rPr>
                          <m:nor/>
                        </m:rPr>
                        <a:rPr lang="en-US" altLang="ko-KR" sz="1400" i="1" dirty="0" smtClean="0">
                          <a:solidFill>
                            <a:srgbClr val="000000"/>
                          </a:solidFill>
                          <a:latin typeface="Cambria Math" panose="02040503050406030204" pitchFamily="18" charset="0"/>
                        </a:rPr>
                        <m:t>First</m:t>
                      </m:r>
                      <m:r>
                        <m:rPr>
                          <m:nor/>
                        </m:rPr>
                        <a:rPr lang="en-US" altLang="ko-KR" sz="1400" i="1" dirty="0" smtClean="0">
                          <a:solidFill>
                            <a:srgbClr val="000000"/>
                          </a:solidFill>
                          <a:latin typeface="Cambria Math" panose="02040503050406030204" pitchFamily="18" charset="0"/>
                        </a:rPr>
                        <m:t>−</m:t>
                      </m:r>
                      <m:r>
                        <m:rPr>
                          <m:nor/>
                        </m:rPr>
                        <a:rPr lang="en-US" altLang="ko-KR" sz="1400" i="1" dirty="0" smtClean="0">
                          <a:solidFill>
                            <a:srgbClr val="000000"/>
                          </a:solidFill>
                          <a:latin typeface="Cambria Math" panose="02040503050406030204" pitchFamily="18" charset="0"/>
                        </a:rPr>
                        <m:t>Degree</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Equation</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for</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en-US" altLang="ko-KR" sz="140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xmlns="" xmlns:a14="http://schemas.microsoft.com/office/drawing/2010/main" id="{276F2112-26B2-4F4B-B4D9-369BA050F4B9}"/>
                    </a:ext>
                  </a:extLst>
                </p:cNvPr>
                <p:cNvSpPr>
                  <a:spLocks noRot="1" noChangeAspect="1" noMove="1" noResize="1" noEditPoints="1" noAdjustHandles="1" noChangeArrowheads="1" noChangeShapeType="1" noTextEdit="1"/>
                </p:cNvSpPr>
                <p:nvPr/>
              </p:nvSpPr>
              <p:spPr>
                <a:xfrm>
                  <a:off x="786858" y="3498376"/>
                  <a:ext cx="2437527" cy="523220"/>
                </a:xfrm>
                <a:prstGeom prst="rect">
                  <a:avLst/>
                </a:prstGeom>
                <a:blipFill rotWithShape="0">
                  <a:blip r:embed="rId3"/>
                  <a:stretch>
                    <a:fillRect t="-3529" b="-7059"/>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a16="http://schemas.microsoft.com/office/drawing/2014/main" xmlns=""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xmlns=""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a16="http://schemas.microsoft.com/office/drawing/2014/main" xmlns=""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xmlns=""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xmlns=""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xmlns=""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r>
                  <a:rPr lang="ko-KR" altLang="en-US" sz="1300" b="1"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62A28EA6-85E8-4453-9B73-FB4FA88A8B75}"/>
                    </a:ext>
                  </a:extLst>
                </p:cNvPr>
                <p:cNvSpPr txBox="1"/>
                <p:nvPr/>
              </p:nvSpPr>
              <p:spPr>
                <a:xfrm>
                  <a:off x="881972" y="4608489"/>
                  <a:ext cx="1379908"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slope</a:t>
                  </a: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intercept</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2" y="4608489"/>
                  <a:ext cx="1379908" cy="584775"/>
                </a:xfrm>
                <a:prstGeom prst="rect">
                  <a:avLst/>
                </a:prstGeom>
                <a:blipFill>
                  <a:blip r:embed="rId10"/>
                  <a:stretch>
                    <a:fillRect t="-4167" b="-11458"/>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a16="http://schemas.microsoft.com/office/drawing/2014/main" xmlns=""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a16="http://schemas.microsoft.com/office/drawing/2014/main" xmlns=""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xmlns=""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xmlns=""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xmlns=""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endParaRPr lang="ko-KR" altLang="en-US" sz="1300" b="1" dirty="0">
                  <a:solidFill>
                    <a:prstClr val="black">
                      <a:lumMod val="85000"/>
                      <a:lumOff val="15000"/>
                    </a:prstClr>
                  </a:solidFill>
                  <a:latin typeface="SamsungOne 400" panose="020B0503030303020204" pitchFamily="34" charset="0"/>
                </a:endParaRPr>
              </a:p>
            </p:txBody>
          </p:sp>
          <p:sp>
            <p:nvSpPr>
              <p:cNvPr id="43" name="TextBox 42">
                <a:extLst>
                  <a:ext uri="{FF2B5EF4-FFF2-40B4-BE49-F238E27FC236}">
                    <a16:creationId xmlns:a16="http://schemas.microsoft.com/office/drawing/2014/main" xmlns=""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a16="http://schemas.microsoft.com/office/drawing/2014/main" xmlns="" id="{EC373BC5-04B9-4662-ACC9-CA2A1763D3E3}"/>
              </a:ext>
            </a:extLst>
          </p:cNvPr>
          <p:cNvSpPr txBox="1"/>
          <p:nvPr/>
        </p:nvSpPr>
        <p:spPr>
          <a:xfrm>
            <a:off x="594031" y="545240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degree of term ax is 1, and the order of term b is zero because there is no letter x. Thus, this equation becomes a first-degree equation.</a:t>
            </a:r>
          </a:p>
        </p:txBody>
      </p: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Second-Degree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coefficient a is positive, the parabola will convex downward. If a is negative, the parabola will convex upward.</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7" name="그룹 6">
            <a:extLst>
              <a:ext uri="{FF2B5EF4-FFF2-40B4-BE49-F238E27FC236}">
                <a16:creationId xmlns:a16="http://schemas.microsoft.com/office/drawing/2014/main" xmlns="" id="{CFC0B6B9-DF6F-4778-8210-4B13461596AF}"/>
              </a:ext>
            </a:extLst>
          </p:cNvPr>
          <p:cNvGrpSpPr/>
          <p:nvPr/>
        </p:nvGrpSpPr>
        <p:grpSpPr>
          <a:xfrm>
            <a:off x="712182" y="2132856"/>
            <a:ext cx="8641085" cy="3113782"/>
            <a:chOff x="712182" y="2282756"/>
            <a:chExt cx="8641085" cy="3113782"/>
          </a:xfrm>
        </p:grpSpPr>
        <p:sp>
          <p:nvSpPr>
            <p:cNvPr id="57" name="직사각형 56">
              <a:extLst>
                <a:ext uri="{FF2B5EF4-FFF2-40B4-BE49-F238E27FC236}">
                  <a16:creationId xmlns:a16="http://schemas.microsoft.com/office/drawing/2014/main" xmlns=""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Second-Degree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a16="http://schemas.microsoft.com/office/drawing/2014/main" xmlns=""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smtClean="0">
                      <a:solidFill>
                        <a:schemeClr val="tx1">
                          <a:lumMod val="85000"/>
                          <a:lumOff val="15000"/>
                        </a:schemeClr>
                      </a:solidFill>
                      <a:latin typeface="Cambria Math" panose="02040503050406030204" pitchFamily="18" charset="0"/>
                    </a:rPr>
                    <a:t>Second-Degree Equation for </a:t>
                  </a:r>
                  <a14:m>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rPr>
                        <m:t> </m:t>
                      </m:r>
                      <m:r>
                        <a:rPr lang="en-US" altLang="ko-KR" sz="1400" i="1" dirty="0" smtClean="0">
                          <a:solidFill>
                            <a:schemeClr val="tx1">
                              <a:lumMod val="85000"/>
                              <a:lumOff val="15000"/>
                            </a:schemeClr>
                          </a:solidFill>
                          <a:latin typeface="Cambria Math" panose="02040503050406030204" pitchFamily="18" charset="0"/>
                        </a:rPr>
                        <m:t>𝑥</m:t>
                      </m:r>
                    </m:oMath>
                  </a14:m>
                  <a:r>
                    <a:rPr lang="en-US" altLang="ko-KR" sz="1400" i="1" dirty="0">
                      <a:solidFill>
                        <a:schemeClr val="tx1">
                          <a:lumMod val="85000"/>
                          <a:lumOff val="15000"/>
                        </a:schemeClr>
                      </a:solidFill>
                      <a:latin typeface="Cambria Math" panose="02040503050406030204" pitchFamily="18" charset="0"/>
                    </a:rPr>
                    <a:t>, </a:t>
                  </a:r>
                  <a:br>
                    <a:rPr lang="en-US" altLang="ko-KR" sz="1400" i="1" dirty="0">
                      <a:solidFill>
                        <a:schemeClr val="tx1">
                          <a:lumMod val="85000"/>
                          <a:lumOff val="15000"/>
                        </a:schemeClr>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schemeClr val="tx1">
                                <a:lumMod val="85000"/>
                                <a:lumOff val="15000"/>
                              </a:schemeClr>
                            </a:solidFill>
                            <a:latin typeface="Cambria Math" panose="02040503050406030204" pitchFamily="18" charset="0"/>
                          </a:rPr>
                          <m:t>𝑎</m:t>
                        </m:r>
                        <m:sSup>
                          <m:sSupPr>
                            <m:ctrlPr>
                              <a:rPr lang="en-US" altLang="ko-KR" sz="1400" i="1" dirty="0" smtClean="0">
                                <a:solidFill>
                                  <a:schemeClr val="tx1">
                                    <a:lumMod val="85000"/>
                                    <a:lumOff val="15000"/>
                                  </a:schemeClr>
                                </a:solidFill>
                                <a:latin typeface="Cambria Math" panose="02040503050406030204" pitchFamily="18" charset="0"/>
                              </a:rPr>
                            </m:ctrlPr>
                          </m:sSupPr>
                          <m:e>
                            <m:r>
                              <a:rPr lang="en-US" altLang="ko-KR" sz="1400" b="0" i="1" dirty="0" smtClean="0">
                                <a:solidFill>
                                  <a:schemeClr val="tx1">
                                    <a:lumMod val="85000"/>
                                    <a:lumOff val="15000"/>
                                  </a:schemeClr>
                                </a:solidFill>
                                <a:latin typeface="Cambria Math" panose="02040503050406030204" pitchFamily="18" charset="0"/>
                              </a:rPr>
                              <m:t>𝑥</m:t>
                            </m:r>
                          </m:e>
                          <m:sup>
                            <m:r>
                              <a:rPr lang="en-US" altLang="ko-KR" sz="1400" b="0" i="1" dirty="0" smtClean="0">
                                <a:solidFill>
                                  <a:schemeClr val="tx1">
                                    <a:lumMod val="85000"/>
                                    <a:lumOff val="15000"/>
                                  </a:schemeClr>
                                </a:solidFill>
                                <a:latin typeface="Cambria Math" panose="02040503050406030204" pitchFamily="18" charset="0"/>
                              </a:rPr>
                              <m:t>2</m:t>
                            </m:r>
                          </m:sup>
                        </m:sSup>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𝑏𝑥</m:t>
                        </m:r>
                        <m:r>
                          <a:rPr lang="en-US" altLang="ko-KR" sz="1400" i="1" dirty="0">
                            <a:solidFill>
                              <a:schemeClr val="tx1">
                                <a:lumMod val="85000"/>
                                <a:lumOff val="15000"/>
                              </a:schemeClr>
                            </a:solidFill>
                            <a:latin typeface="Cambria Math" panose="02040503050406030204" pitchFamily="18" charset="0"/>
                          </a:rPr>
                          <m:t>+</m:t>
                        </m:r>
                        <m:r>
                          <a:rPr lang="ko-KR" altLang="en-US" sz="1400" i="1" dirty="0">
                            <a:solidFill>
                              <a:schemeClr val="tx1">
                                <a:lumMod val="85000"/>
                                <a:lumOff val="15000"/>
                              </a:schemeClr>
                            </a:solidFill>
                            <a:latin typeface="Cambria Math" panose="02040503050406030204" pitchFamily="18" charset="0"/>
                          </a:rPr>
                          <m:t>𝑐</m:t>
                        </m:r>
                      </m:oMath>
                      <m:oMath xmlns:m="http://schemas.openxmlformats.org/officeDocument/2006/math">
                        <m:r>
                          <a:rPr lang="en-US" altLang="ko-KR" sz="1400" i="1" dirty="0">
                            <a:solidFill>
                              <a:schemeClr val="tx1">
                                <a:lumMod val="85000"/>
                                <a:lumOff val="15000"/>
                              </a:schemeClr>
                            </a:solidFill>
                            <a:latin typeface="Cambria Math" panose="02040503050406030204" pitchFamily="18" charset="0"/>
                          </a:rPr>
                          <m:t>(</m:t>
                        </m:r>
                        <m:r>
                          <a:rPr lang="en-US" altLang="ko-KR" sz="1400" b="0" i="1" dirty="0" smtClean="0">
                            <a:solidFill>
                              <a:schemeClr val="tx1">
                                <a:lumMod val="85000"/>
                                <a:lumOff val="15000"/>
                              </a:schemeClr>
                            </a:solidFill>
                            <a:latin typeface="Cambria Math" panose="02040503050406030204" pitchFamily="18" charset="0"/>
                          </a:rPr>
                          <m:t>𝑏𝑢𝑡</m:t>
                        </m:r>
                        <m:r>
                          <a:rPr lang="ko-KR" altLang="en-US" sz="1400" i="1" dirty="0">
                            <a:solidFill>
                              <a:schemeClr val="tx1">
                                <a:lumMod val="85000"/>
                                <a:lumOff val="15000"/>
                              </a:schemeClr>
                            </a:solidFill>
                            <a:latin typeface="Cambria Math" panose="02040503050406030204" pitchFamily="18" charset="0"/>
                          </a:rPr>
                          <m:t> </m:t>
                        </m:r>
                        <m:r>
                          <a:rPr lang="en-US" altLang="ko-KR" sz="1400" i="1" dirty="0">
                            <a:solidFill>
                              <a:schemeClr val="tx1">
                                <a:lumMod val="85000"/>
                                <a:lumOff val="15000"/>
                              </a:schemeClr>
                            </a:solidFill>
                            <a:latin typeface="Cambria Math" panose="02040503050406030204" pitchFamily="18" charset="0"/>
                          </a:rPr>
                          <m:t>𝑎</m:t>
                        </m:r>
                        <m:r>
                          <a:rPr lang="en-US" altLang="ko-KR" sz="1400" i="1" dirty="0">
                            <a:solidFill>
                              <a:schemeClr val="tx1">
                                <a:lumMod val="85000"/>
                                <a:lumOff val="15000"/>
                              </a:schemeClr>
                            </a:solidFill>
                            <a:latin typeface="Cambria Math" panose="02040503050406030204" pitchFamily="18" charset="0"/>
                          </a:rPr>
                          <m:t> ≠0)</m:t>
                        </m:r>
                      </m:oMath>
                    </m:oMathPara>
                  </a14:m>
                  <a:endParaRPr lang="en-US" altLang="ko-KR" sz="1400" dirty="0">
                    <a:solidFill>
                      <a:schemeClr val="tx1">
                        <a:lumMod val="85000"/>
                        <a:lumOff val="15000"/>
                      </a:schemeClr>
                    </a:solidFill>
                    <a:latin typeface="맑은 고딕" panose="020B0503020000020004" pitchFamily="50" charset="-127"/>
                  </a:endParaRPr>
                </a:p>
              </p:txBody>
            </p:sp>
          </mc:Choice>
          <mc:Fallback xmlns="">
            <p:sp>
              <p:nvSpPr>
                <p:cNvPr id="23" name="직사각형 22">
                  <a:extLst>
                    <a:ext uri="{FF2B5EF4-FFF2-40B4-BE49-F238E27FC236}">
                      <a16:creationId xmlns="" xmlns:a16="http://schemas.microsoft.com/office/drawing/2014/main" xmlns:a14="http://schemas.microsoft.com/office/drawing/2010/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rotWithShape="0">
                  <a:blip r:embed="rId3"/>
                  <a:stretch>
                    <a:fillRect l="-1322" t="-1923" r="-1322" b="-3205"/>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Downward</a:t>
              </a:r>
              <a:endParaRPr lang="ko-KR" altLang="en-US" sz="1300"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xmlns=""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Upward</a:t>
              </a:r>
              <a:endParaRPr lang="ko-KR" altLang="en-US" sz="1300" dirty="0">
                <a:solidFill>
                  <a:prstClr val="black">
                    <a:lumMod val="85000"/>
                    <a:lumOff val="15000"/>
                  </a:prstClr>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a16="http://schemas.microsoft.com/office/drawing/2014/main" xmlns=""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a16="http://schemas.microsoft.com/office/drawing/2014/main" xmlns=""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xmlns=""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xmlns=""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a16="http://schemas.microsoft.com/office/drawing/2014/main" xmlns=""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a16="http://schemas.microsoft.com/office/drawing/2014/main" xmlns=""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a16="http://schemas.microsoft.com/office/drawing/2014/main" xmlns="" id="{812A7BF0-8832-4052-8532-3A066527FC29}"/>
              </a:ext>
            </a:extLst>
          </p:cNvPr>
          <p:cNvSpPr txBox="1"/>
          <p:nvPr/>
        </p:nvSpPr>
        <p:spPr>
          <a:xfrm>
            <a:off x="609600" y="539299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The degree of ax is 2, the degree of b is 1, and the degree of c is 0 because there is no letter x. Thus, this equation is a second-degree equation.</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a16="http://schemas.microsoft.com/office/drawing/2014/main" xmlns=""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0" name="직사각형 39">
              <a:extLst>
                <a:ext uri="{FF2B5EF4-FFF2-40B4-BE49-F238E27FC236}">
                  <a16:creationId xmlns:a16="http://schemas.microsoft.com/office/drawing/2014/main" xmlns="" id="{B7B72ABD-9BE5-458A-B3AD-5E7F39DEE7F5}"/>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Sequence	</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Sequence?</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list of real numbers according to a rule in the order of natural numbers.</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number listed is referred to as the “term” of the sequence. Each term is distinguished by a comma.</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is usually placed in parentheses {} to represent the </a:t>
            </a:r>
            <a:r>
              <a:rPr lang="en-US" altLang="ko-KR" sz="1300" i="1" dirty="0" smtClean="0">
                <a:solidFill>
                  <a:prstClr val="black">
                    <a:lumMod val="85000"/>
                    <a:lumOff val="15000"/>
                  </a:prstClr>
                </a:solidFill>
                <a:latin typeface="SamsungOne 400" panose="020B0503030303020204" pitchFamily="34" charset="0"/>
                <a:ea typeface="SamsungOne 400" panose="020B0503030303020204" pitchFamily="34" charset="0"/>
              </a:rPr>
              <a:t>n </a:t>
            </a:r>
            <a:r>
              <a:rPr lang="en-US" altLang="ko-KR" sz="1300" dirty="0" err="1" smtClean="0">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term.</a:t>
            </a: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a16="http://schemas.microsoft.com/office/drawing/2014/main" xmlns=""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a16="http://schemas.microsoft.com/office/drawing/2014/main" xmlns=""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Example of a Sequence</a:t>
              </a:r>
            </a:p>
          </p:txBody>
        </p:sp>
        <p:sp>
          <p:nvSpPr>
            <p:cNvPr id="13" name="사각형: 둥근 모서리 12">
              <a:extLst>
                <a:ext uri="{FF2B5EF4-FFF2-40B4-BE49-F238E27FC236}">
                  <a16:creationId xmlns:a16="http://schemas.microsoft.com/office/drawing/2014/main" xmlns=""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and Product of Sequences</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59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Σ (sigma): It is a symbol that briefly represents the sum of sequences and is read as a sum.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Π</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is an uppercase letter of the Greek letter pi. However, it is read as a product rather than pi.</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starting index value is displayed below with the sum and multiplication symbols, and the final index value is displayed above.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Multiplication sign can be confused with the letter x, so it is marked as a dot (ex.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 a x b.</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359211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Arithmetic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arithmetic sequence is created by adding a certain number d to the first term a. The arithmetic sequence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𝑎</a:t>
                </a:r>
                <a:r>
                  <a:rPr lang="ko-KR" altLang="en-US" sz="1300" baseline="-25000" dirty="0">
                    <a:solidFill>
                      <a:srgbClr val="FF0000"/>
                    </a:solidFill>
                    <a:latin typeface="SamsungOne 400" panose="020B0503030303020204" pitchFamily="34" charset="0"/>
                    <a:ea typeface="SamsungOne 400" panose="020B0503030303020204" pitchFamily="34" charset="0"/>
                  </a:rPr>
                  <a:t>𝑛</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arithmetic sequence, a constant number d is called a common difference of the sequence. </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install Anaconda to learn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know the types of numbers and math symbols that are required for data science.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define and know various equations in basic mathematics and algebra required for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about sequences, absolute values, functions, graphs, linear algebra (vector and matrix), and derivatives and prepare for mathematical concepts and practices needed for AI.</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a16="http://schemas.microsoft.com/office/drawing/2014/main" xmlns=""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Introduction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Basic Math for Data Science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Data Science: Vector</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Understanding Data Science: Matrix</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Understanding Deep Learning: Derivatives</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Arithmetic Sequence</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Suppose the first term is a, and the common difference is d in the arithmetic sequence </a:t>
                </a:r>
                <a14:m>
                  <m:oMath xmlns:m="http://schemas.openxmlformats.org/officeDocument/2006/math">
                    <m:r>
                      <a:rPr lang="en-US" altLang="ko-KR" sz="1200">
                        <a:solidFill>
                          <a:schemeClr val="tx1">
                            <a:lumMod val="85000"/>
                            <a:lumOff val="15000"/>
                          </a:schemeClr>
                        </a:solidFill>
                        <a:latin typeface="Cambria Math" panose="02040503050406030204" pitchFamily="18" charset="0"/>
                      </a:rPr>
                      <m:t>{</m:t>
                    </m:r>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𝑎</m:t>
                        </m:r>
                      </m:e>
                      <m:sub>
                        <m:r>
                          <a:rPr lang="en-US" altLang="ko-KR" sz="1200" i="1">
                            <a:solidFill>
                              <a:schemeClr val="tx1">
                                <a:lumMod val="85000"/>
                                <a:lumOff val="15000"/>
                              </a:schemeClr>
                            </a:solidFill>
                            <a:latin typeface="Cambria Math" panose="02040503050406030204" pitchFamily="18" charset="0"/>
                          </a:rPr>
                          <m:t>𝑛</m:t>
                        </m:r>
                      </m:sub>
                    </m:sSub>
                    <m:r>
                      <a:rPr lang="en-US" altLang="ko-KR" sz="1200" i="1">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rPr>
                        </m:ctrlPr>
                      </m:sSubPr>
                      <m:e>
                        <m:r>
                          <a:rPr lang="en-US" altLang="ko-KR" sz="1200" i="1">
                            <a:solidFill>
                              <a:schemeClr val="tx1">
                                <a:lumMod val="85000"/>
                                <a:lumOff val="15000"/>
                              </a:schemeClr>
                            </a:solidFill>
                            <a:latin typeface="Cambria Math" panose="02040503050406030204" pitchFamily="18" charset="0"/>
                          </a:rPr>
                          <m:t>𝑆</m:t>
                        </m:r>
                      </m:e>
                      <m:sub>
                        <m:r>
                          <a:rPr lang="en-US" altLang="ko-KR" sz="1200" i="1">
                            <a:solidFill>
                              <a:schemeClr val="tx1">
                                <a:lumMod val="85000"/>
                                <a:lumOff val="15000"/>
                              </a:schemeClr>
                            </a:solidFill>
                            <a:latin typeface="Cambria Math" panose="02040503050406030204" pitchFamily="18" charset="0"/>
                          </a:rPr>
                          <m:t>𝑛</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from its first term to the nth term is as follows. </a:t>
                </a:r>
              </a:p>
              <a:p>
                <a:pPr marL="182563" indent="-182563">
                  <a:spcAft>
                    <a:spcPts val="6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𝑆</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m:t>
                      </m:r>
                      <m:f>
                        <m:fPr>
                          <m:ctrlPr>
                            <a:rPr lang="en-US" altLang="ko-KR" sz="160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𝑛</m:t>
                              </m:r>
                            </m:sub>
                          </m:sSub>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r>
                        <a:rPr lang="en-US" altLang="ko-KR" sz="1600" b="0" i="1" smtClean="0">
                          <a:solidFill>
                            <a:schemeClr val="tx1">
                              <a:lumMod val="85000"/>
                              <a:lumOff val="15000"/>
                            </a:schemeClr>
                          </a:solidFill>
                          <a:latin typeface="Cambria Math" panose="02040503050406030204" pitchFamily="18" charset="0"/>
                        </a:rPr>
                        <m:t>=</m:t>
                      </m:r>
                      <m:f>
                        <m:fPr>
                          <m:ctrlPr>
                            <a:rPr lang="en-US" altLang="ko-KR" sz="1600" b="0" i="1" smtClean="0">
                              <a:solidFill>
                                <a:schemeClr val="tx1">
                                  <a:lumMod val="85000"/>
                                  <a:lumOff val="15000"/>
                                </a:schemeClr>
                              </a:solidFill>
                              <a:latin typeface="Cambria Math" panose="02040503050406030204" pitchFamily="18" charset="0"/>
                            </a:rPr>
                          </m:ctrlPr>
                        </m:fPr>
                        <m:num>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(2</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𝑎</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m:t>
                          </m:r>
                          <m:d>
                            <m:dPr>
                              <m:ctrlPr>
                                <a:rPr lang="en-US" altLang="ko-KR" sz="1600" b="0" i="1" smtClean="0">
                                  <a:solidFill>
                                    <a:schemeClr val="tx1">
                                      <a:lumMod val="85000"/>
                                      <a:lumOff val="15000"/>
                                    </a:schemeClr>
                                  </a:solidFill>
                                  <a:latin typeface="Cambria Math" panose="02040503050406030204" pitchFamily="18" charset="0"/>
                                </a:rPr>
                              </m:ctrlPr>
                            </m:dPr>
                            <m:e>
                              <m:r>
                                <a:rPr lang="en-US" altLang="ko-KR" sz="1600" b="0" i="1" smtClean="0">
                                  <a:solidFill>
                                    <a:schemeClr val="tx1">
                                      <a:lumMod val="85000"/>
                                      <a:lumOff val="15000"/>
                                    </a:schemeClr>
                                  </a:solidFill>
                                  <a:latin typeface="Cambria Math" panose="02040503050406030204" pitchFamily="18" charset="0"/>
                                </a:rPr>
                                <m:t>𝑛</m:t>
                              </m:r>
                              <m:r>
                                <a:rPr lang="en-US" altLang="ko-KR" sz="1600" b="0" i="1" smtClean="0">
                                  <a:solidFill>
                                    <a:schemeClr val="tx1">
                                      <a:lumMod val="85000"/>
                                      <a:lumOff val="15000"/>
                                    </a:schemeClr>
                                  </a:solidFill>
                                  <a:latin typeface="Cambria Math" panose="02040503050406030204" pitchFamily="18" charset="0"/>
                                </a:rPr>
                                <m:t>−1</m:t>
                              </m:r>
                            </m:e>
                          </m:d>
                          <m:r>
                            <a:rPr lang="en-US" altLang="ko-KR" sz="1600" b="0" i="1" smtClean="0">
                              <a:solidFill>
                                <a:schemeClr val="tx1">
                                  <a:lumMod val="85000"/>
                                  <a:lumOff val="15000"/>
                                </a:schemeClr>
                              </a:solidFill>
                              <a:latin typeface="Cambria Math" panose="02040503050406030204" pitchFamily="18" charset="0"/>
                            </a:rPr>
                            <m:t>𝑑</m:t>
                          </m:r>
                          <m:r>
                            <a:rPr lang="en-US" altLang="ko-KR" sz="1600" b="0" i="1" smtClean="0">
                              <a:solidFill>
                                <a:schemeClr val="tx1">
                                  <a:lumMod val="85000"/>
                                  <a:lumOff val="15000"/>
                                </a:schemeClr>
                              </a:solidFill>
                              <a:latin typeface="Cambria Math" panose="02040503050406030204" pitchFamily="18" charset="0"/>
                            </a:rPr>
                            <m:t>)</m:t>
                          </m:r>
                        </m:num>
                        <m:den>
                          <m:r>
                            <a:rPr lang="en-US" altLang="ko-KR" sz="1600" b="0" i="1" smtClean="0">
                              <a:solidFill>
                                <a:schemeClr val="tx1">
                                  <a:lumMod val="85000"/>
                                  <a:lumOff val="15000"/>
                                </a:schemeClr>
                              </a:solidFill>
                              <a:latin typeface="Cambria Math" panose="02040503050406030204" pitchFamily="18" charset="0"/>
                            </a:rPr>
                            <m:t>2</m:t>
                          </m:r>
                        </m:den>
                      </m:f>
                    </m:oMath>
                  </m:oMathPara>
                </a14:m>
                <a:endParaRPr lang="en-US" altLang="ko-KR" sz="1200" dirty="0">
                  <a:solidFill>
                    <a:schemeClr val="tx1">
                      <a:lumMod val="85000"/>
                      <a:lumOff val="15000"/>
                    </a:schemeClr>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 400" panose="020B0503030303020204" pitchFamily="34" charset="0"/>
                    </a:rPr>
                    <a:t> for the arithmetic sequence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and</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then</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solve</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for</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term is 5, and the common difference is 3.</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xmlns=""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Geometric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73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The sequence produced by multiplying the first term a by a constant number r in turn is called a geometric sequence. The sequence </a:t>
                </a:r>
                <a:r>
                  <a:rPr lang="en-US" altLang="ko-KR" sz="1300" dirty="0">
                    <a:solidFill>
                      <a:schemeClr val="tx1">
                        <a:lumMod val="85000"/>
                        <a:lumOff val="15000"/>
                      </a:schemeClr>
                    </a:solidFill>
                  </a:rPr>
                  <a:t>{</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𝑎</m:t>
                        </m:r>
                      </m:e>
                      <m:sub>
                        <m:r>
                          <a:rPr lang="en-US" altLang="ko-KR" sz="1300" i="1">
                            <a:solidFill>
                              <a:schemeClr val="tx1">
                                <a:lumMod val="85000"/>
                                <a:lumOff val="15000"/>
                              </a:schemeClr>
                            </a:solidFill>
                            <a:latin typeface="Cambria Math" panose="02040503050406030204" pitchFamily="18" charset="0"/>
                          </a:rPr>
                          <m:t>𝑛</m:t>
                        </m:r>
                      </m:sub>
                    </m:sSub>
                    <m:r>
                      <a:rPr lang="en-US" altLang="ko-KR" sz="1300" i="1">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satisfies the following for the natural number n.</a:t>
                </a: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m:t>
                          </m:r>
                        </m:sub>
                      </m:sSub>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m:t>
                          </m:r>
                        </m:e>
                        <m:sub>
                          <m:r>
                            <a:rPr lang="en-US" altLang="ko-KR" sz="1600" i="1">
                              <a:solidFill>
                                <a:schemeClr val="tx1">
                                  <a:lumMod val="85000"/>
                                  <a:lumOff val="15000"/>
                                </a:schemeClr>
                              </a:solidFill>
                              <a:latin typeface="Cambria Math" panose="02040503050406030204" pitchFamily="18" charset="0"/>
                            </a:rPr>
                            <m:t>𝑛</m:t>
                          </m:r>
                        </m:sub>
                      </m:sSub>
                      <m:r>
                        <a:rPr lang="en-US" altLang="ko-KR" sz="1600" i="1">
                          <a:solidFill>
                            <a:schemeClr val="tx1">
                              <a:lumMod val="85000"/>
                              <a:lumOff val="15000"/>
                            </a:schemeClr>
                          </a:solidFill>
                          <a:latin typeface="Cambria Math" panose="02040503050406030204" pitchFamily="18" charset="0"/>
                        </a:rPr>
                        <m:t>𝑟</m:t>
                      </m:r>
                      <m:r>
                        <a:rPr lang="en-US" altLang="ko-KR" sz="1600" i="1">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𝑛</m:t>
                      </m:r>
                      <m:r>
                        <a:rPr lang="en-US" altLang="ko-KR" sz="1600" i="1">
                          <a:solidFill>
                            <a:schemeClr val="tx1">
                              <a:lumMod val="85000"/>
                              <a:lumOff val="15000"/>
                            </a:schemeClr>
                          </a:solidFill>
                          <a:latin typeface="Cambria Math" panose="02040503050406030204" pitchFamily="18" charset="0"/>
                        </a:rPr>
                        <m:t>=1,2,3, ⋯)</m:t>
                      </m:r>
                    </m:oMath>
                  </m:oMathPara>
                </a14:m>
                <a:endParaRPr lang="en-US" altLang="ko-KR" sz="1600" dirty="0">
                  <a:solidFill>
                    <a:schemeClr val="tx1">
                      <a:lumMod val="85000"/>
                      <a:lumOff val="15000"/>
                    </a:schemeClr>
                  </a:solidFill>
                </a:endParaRPr>
              </a:p>
              <a:p>
                <a:pPr>
                  <a:spcAft>
                    <a:spcPts val="6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definition of a geometric sequence, the constant number r is called a common ratio.</a:t>
                </a: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73045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Geometric Sequences</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 first term is a, and the common ratio is r in the geometric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its first term to the nth term is as follows.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Properties of </a:t>
              </a:r>
              <a:r>
                <a:rPr lang="el-GR" altLang="ko-KR" sz="1400" dirty="0">
                  <a:solidFill>
                    <a:prstClr val="black">
                      <a:lumMod val="85000"/>
                      <a:lumOff val="15000"/>
                    </a:prstClr>
                  </a:solidFill>
                  <a:latin typeface="SamsungOne 400" panose="020B0503030303020204" pitchFamily="34" charset="0"/>
                </a:rPr>
                <a:t>Σ</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symbol for the sum of sequences, Σ, has properties as below.</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21796F46-0867-4899-9EAE-91A308C9449B}"/>
                  </a:ext>
                </a:extLst>
              </p:cNvPr>
              <p:cNvSpPr txBox="1"/>
              <p:nvPr/>
            </p:nvSpPr>
            <p:spPr>
              <a:xfrm>
                <a:off x="1382622" y="2345481"/>
                <a:ext cx="7259360" cy="307777"/>
              </a:xfrm>
              <a:prstGeom prst="rect">
                <a:avLst/>
              </a:prstGeom>
              <a:noFill/>
            </p:spPr>
            <p:txBody>
              <a:bodyPr wrap="none" rtlCol="0">
                <a:spAutoFit/>
              </a:bodyPr>
              <a:lstStyle/>
              <a:p>
                <a:pPr marL="180975" marR="0" lvl="1" algn="ctr" defTabSz="457200" rtl="0" eaLnBrk="1" fontAlgn="auto" latinLnBrk="0" hangingPunct="1">
                  <a:lnSpc>
                    <a:spcPct val="100000"/>
                  </a:lnSpc>
                  <a:spcBef>
                    <a:spcPts val="0"/>
                  </a:spcBef>
                  <a:spcAft>
                    <a:spcPts val="800"/>
                  </a:spcAft>
                  <a:buClr>
                    <a:srgbClr val="193EB0"/>
                  </a:buClr>
                  <a:buSzTx/>
                  <a:tabLst/>
                  <a:defRPr/>
                </a:pPr>
                <a:r>
                  <a:rPr kumimoji="0" lang="en-US" altLang="ko-KR" sz="1400" b="0" i="0" u="none" strike="noStrike" kern="1200" cap="none" spc="0" normalizeH="0" baseline="0" noProof="0" dirty="0" smtClean="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For sequences</a:t>
                </a:r>
                <a:r>
                  <a:rPr kumimoji="0" lang="ko-KR" altLang="en-US"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𝑎</m:t>
                    </m:r>
                    <m:r>
                      <a:rPr kumimoji="0" lang="en-US" altLang="ko-KR" sz="1400" b="0" i="1" u="none" strike="noStrike" kern="1200" cap="none" spc="0" normalizeH="0" baseline="-25000" noProof="0" dirty="0" smtClean="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𝑏</m:t>
                    </m:r>
                    <m:r>
                      <a:rPr kumimoji="0" lang="en-US" altLang="ko-KR" sz="1400" b="0" i="1" u="none" strike="noStrike" kern="1200" cap="none" spc="0" normalizeH="0" baseline="-25000" noProof="0" dirty="0">
                        <a:ln>
                          <a:noFill/>
                        </a:ln>
                        <a:solidFill>
                          <a:schemeClr val="tx1">
                            <a:lumMod val="85000"/>
                            <a:lumOff val="15000"/>
                          </a:scheme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and constant</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𝑐</m:t>
                    </m:r>
                    <m:r>
                      <a:rPr kumimoji="0" lang="en-US" altLang="ko-KR" sz="1400" b="0" i="1"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the symbol</a:t>
                </a:r>
                <a:r>
                  <a:rPr kumimoji="0" lang="en-US" altLang="ko-KR" sz="1400" b="0" i="0" u="none" strike="noStrike" kern="1200" cap="none" spc="0" normalizeH="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m:rPr>
                        <m:sty m:val="p"/>
                      </m:rPr>
                      <a:rPr kumimoji="0" lang="el-GR" altLang="ko-KR" sz="1400" b="0" i="0" u="none" strike="noStrike" kern="1200" cap="none" spc="0" normalizeH="0" baseline="0" noProof="0" dirty="0" smtClean="0">
                        <a:ln>
                          <a:noFill/>
                        </a:ln>
                        <a:solidFill>
                          <a:schemeClr val="tx1">
                            <a:lumMod val="85000"/>
                            <a:lumOff val="15000"/>
                          </a:schemeClr>
                        </a:solidFill>
                        <a:effectLst/>
                        <a:uLnTx/>
                        <a:uFillTx/>
                        <a:latin typeface="Cambria Math" panose="02040503050406030204" pitchFamily="18" charset="0"/>
                        <a:cs typeface="+mn-cs"/>
                      </a:rPr>
                      <m:t>Σ</m:t>
                    </m:r>
                  </m:oMath>
                </a14:m>
                <a:r>
                  <a:rPr kumimoji="0" lang="en-US" altLang="ko-KR" sz="1400" b="0" i="0" u="none" strike="noStrike" kern="1200" cap="none" spc="0" normalizeH="0" baseline="0" noProof="0" dirty="0">
                    <a:ln>
                      <a:noFill/>
                    </a:ln>
                    <a:solidFill>
                      <a:schemeClr val="tx1">
                        <a:lumMod val="85000"/>
                        <a:lumOff val="15000"/>
                      </a:schemeClr>
                    </a:solidFill>
                    <a:effectLst/>
                    <a:uLnTx/>
                    <a:uFillTx/>
                    <a:latin typeface="SamsungOne 400" panose="020B0503030303020204" pitchFamily="34" charset="0"/>
                    <a:ea typeface="맑은 고딕" panose="020B0503020000020004" pitchFamily="50" charset="-127"/>
                    <a:cs typeface="+mn-cs"/>
                  </a:rPr>
                  <a:t> satisfies the following properties.</a:t>
                </a:r>
              </a:p>
            </p:txBody>
          </p:sp>
        </mc:Choice>
        <mc:Fallback xmlns="">
          <p:sp>
            <p:nvSpPr>
              <p:cNvPr id="3" name="TextBox 2">
                <a:extLst>
                  <a:ext uri="{FF2B5EF4-FFF2-40B4-BE49-F238E27FC236}">
                    <a16:creationId xmlns="" xmlns:a16="http://schemas.microsoft.com/office/drawing/2014/main" xmlns:a14="http://schemas.microsoft.com/office/drawing/2010/main" id="{21796F46-0867-4899-9EAE-91A308C9449B}"/>
                  </a:ext>
                </a:extLst>
              </p:cNvPr>
              <p:cNvSpPr txBox="1">
                <a:spLocks noRot="1" noChangeAspect="1" noMove="1" noResize="1" noEditPoints="1" noAdjustHandles="1" noChangeArrowheads="1" noChangeShapeType="1" noTextEdit="1"/>
              </p:cNvSpPr>
              <p:nvPr/>
            </p:nvSpPr>
            <p:spPr>
              <a:xfrm>
                <a:off x="1382622" y="2345481"/>
                <a:ext cx="7259360" cy="307777"/>
              </a:xfrm>
              <a:prstGeom prst="rect">
                <a:avLst/>
              </a:prstGeom>
              <a:blipFill rotWithShape="0">
                <a:blip r:embed="rId3"/>
                <a:stretch>
                  <a:fillRect t="-4000" b="-20000"/>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(1)</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𝑏</m:t>
                                </m:r>
                              </m:e>
                              <m:sub>
                                <m:r>
                                  <a:rPr lang="en-US" altLang="ko-KR" sz="1600" b="0" i="1" smtClean="0">
                                    <a:solidFill>
                                      <a:schemeClr val="tx1">
                                        <a:lumMod val="85000"/>
                                        <a:lumOff val="15000"/>
                                      </a:schemeClr>
                                    </a:solidFill>
                                    <a:latin typeface="Cambria Math" panose="02040503050406030204" pitchFamily="18" charset="0"/>
                                  </a:rPr>
                                  <m:t>𝑘</m:t>
                                </m:r>
                              </m:sub>
                            </m:sSub>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1">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i="1" dirty="0">
                    <a:solidFill>
                      <a:schemeClr val="tx1">
                        <a:lumMod val="85000"/>
                        <a:lumOff val="15000"/>
                      </a:schemeClr>
                    </a:solidFill>
                  </a:endParaRPr>
                </a:p>
              </p:txBody>
            </p:sp>
          </mc:Choice>
          <mc:Fallback xmlns="">
            <p:sp>
              <p:nvSpPr>
                <p:cNvPr id="14" name="TextBox 13">
                  <a:extLst>
                    <a:ext uri="{FF2B5EF4-FFF2-40B4-BE49-F238E27FC236}">
                      <a16:creationId xmlns="" xmlns:a16="http://schemas.microsoft.com/office/drawing/2014/main" xmlns:a14="http://schemas.microsoft.com/office/drawing/2010/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(2</m:t>
                        </m:r>
                        <m:r>
                          <a:rPr lang="en-US" altLang="ko-KR" sz="1600" i="1">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r>
                              <a:rPr lang="en-US" altLang="ko-KR" sz="1600" i="1"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r>
                              <a:rPr lang="en-US" altLang="ko-KR" sz="1600" i="0">
                                <a:solidFill>
                                  <a:schemeClr val="tx1">
                                    <a:lumMod val="85000"/>
                                    <a:lumOff val="15000"/>
                                  </a:schemeClr>
                                </a:solidFill>
                                <a:latin typeface="Cambria Math" panose="02040503050406030204" pitchFamily="18" charset="0"/>
                              </a:rPr>
                              <m:t>)</m:t>
                            </m:r>
                            <m:r>
                              <a:rPr lang="en-US" altLang="ko-KR" sz="1600" i="0" smtClean="0">
                                <a:solidFill>
                                  <a:schemeClr val="tx1">
                                    <a:lumMod val="85000"/>
                                    <a:lumOff val="15000"/>
                                  </a:schemeClr>
                                </a:solidFill>
                                <a:latin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r>
                              <a:rPr lang="en-US" altLang="ko-KR" sz="1600" i="0">
                                <a:solidFill>
                                  <a:schemeClr val="tx1">
                                    <a:lumMod val="85000"/>
                                    <a:lumOff val="15000"/>
                                  </a:schemeClr>
                                </a:solidFill>
                                <a:latin typeface="Cambria Math" panose="02040503050406030204" pitchFamily="18" charset="0"/>
                                <a:ea typeface="Cambria Math" panose="02040503050406030204" pitchFamily="18" charset="0"/>
                              </a:rPr>
                              <m:t>−</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𝑏</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5" name="TextBox 14">
                  <a:extLst>
                    <a:ext uri="{FF2B5EF4-FFF2-40B4-BE49-F238E27FC236}">
                      <a16:creationId xmlns="" xmlns:a16="http://schemas.microsoft.com/office/drawing/2014/main" xmlns:a14="http://schemas.microsoft.com/office/drawing/2010/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(3</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𝑐𝑎</m:t>
                            </m:r>
                            <m:r>
                              <a:rPr lang="en-US" altLang="ko-KR" sz="1600" i="1" baseline="-25000" smtClean="0">
                                <a:solidFill>
                                  <a:schemeClr val="tx1">
                                    <a:lumMod val="85000"/>
                                    <a:lumOff val="15000"/>
                                  </a:schemeClr>
                                </a:solidFill>
                                <a:latin typeface="Cambria Math" panose="02040503050406030204" pitchFamily="18" charset="0"/>
                              </a:rPr>
                              <m:t>𝑘</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nary>
                              <m:naryPr>
                                <m:chr m:val="∑"/>
                                <m:ctrlPr>
                                  <a:rPr lang="en-US" altLang="ko-KR"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𝑎</m:t>
                                </m:r>
                                <m:r>
                                  <a:rPr lang="en-US" altLang="ko-KR" sz="1600" i="1" baseline="-25000">
                                    <a:solidFill>
                                      <a:schemeClr val="tx1">
                                        <a:lumMod val="85000"/>
                                        <a:lumOff val="15000"/>
                                      </a:schemeClr>
                                    </a:solidFill>
                                    <a:latin typeface="Cambria Math" panose="02040503050406030204" pitchFamily="18" charset="0"/>
                                  </a:rPr>
                                  <m:t>𝑘</m:t>
                                </m:r>
                              </m:e>
                            </m:nary>
                          </m:e>
                        </m:nary>
                      </m:oMath>
                    </m:oMathPara>
                  </a14:m>
                  <a:endParaRPr lang="ko-KR" altLang="en-US" sz="1600" dirty="0">
                    <a:solidFill>
                      <a:schemeClr val="tx1">
                        <a:lumMod val="85000"/>
                        <a:lumOff val="15000"/>
                      </a:schemeClr>
                    </a:solidFill>
                  </a:endParaRPr>
                </a:p>
              </p:txBody>
            </p:sp>
          </mc:Choice>
          <mc:Fallback xmlns="">
            <p:sp>
              <p:nvSpPr>
                <p:cNvPr id="18" name="TextBox 17">
                  <a:extLst>
                    <a:ext uri="{FF2B5EF4-FFF2-40B4-BE49-F238E27FC236}">
                      <a16:creationId xmlns="" xmlns:a16="http://schemas.microsoft.com/office/drawing/2014/main" xmlns:a14="http://schemas.microsoft.com/office/drawing/2010/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smtClean="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4</m:t>
                        </m:r>
                        <m:r>
                          <a:rPr lang="en-US" altLang="ko-KR" sz="1600" i="0">
                            <a:solidFill>
                              <a:schemeClr val="tx1">
                                <a:lumMod val="85000"/>
                                <a:lumOff val="15000"/>
                              </a:schemeClr>
                            </a:solidFill>
                            <a:latin typeface="Cambria Math" panose="02040503050406030204" pitchFamily="18" charset="0"/>
                          </a:rPr>
                          <m:t>)</m:t>
                        </m:r>
                        <m:nary>
                          <m:naryPr>
                            <m:chr m:val="∑"/>
                            <m:ctrlPr>
                              <a:rPr lang="ko-KR" altLang="en-US" sz="1600" i="1" smtClean="0">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𝑘</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r>
                              <a:rPr lang="en-US" altLang="ko-KR" sz="1600" i="1">
                                <a:solidFill>
                                  <a:schemeClr val="tx1">
                                    <a:lumMod val="85000"/>
                                    <a:lumOff val="15000"/>
                                  </a:schemeClr>
                                </a:solidFill>
                                <a:latin typeface="Cambria Math" panose="02040503050406030204" pitchFamily="18" charset="0"/>
                              </a:rPr>
                              <m:t>𝑐</m:t>
                            </m:r>
                            <m:r>
                              <a:rPr lang="en-US" altLang="ko-KR" sz="1600" i="0" smtClean="0">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𝑐</m:t>
                            </m:r>
                            <m:r>
                              <a:rPr lang="en-US" altLang="ko-KR" sz="1600" i="1" smtClean="0">
                                <a:solidFill>
                                  <a:schemeClr val="tx1">
                                    <a:lumMod val="85000"/>
                                    <a:lumOff val="15000"/>
                                  </a:schemeClr>
                                </a:solidFill>
                                <a:latin typeface="Cambria Math" panose="02040503050406030204" pitchFamily="18" charset="0"/>
                              </a:rPr>
                              <m:t>𝑛</m:t>
                            </m:r>
                          </m:e>
                        </m:nary>
                      </m:oMath>
                    </m:oMathPara>
                  </a14:m>
                  <a:endParaRPr lang="ko-KR" altLang="en-US" sz="1600" dirty="0">
                    <a:solidFill>
                      <a:schemeClr val="tx1">
                        <a:lumMod val="85000"/>
                        <a:lumOff val="15000"/>
                      </a:schemeClr>
                    </a:solidFill>
                  </a:endParaRPr>
                </a:p>
              </p:txBody>
            </p:sp>
          </mc:Choice>
          <mc:Fallback xmlns="">
            <p:sp>
              <p:nvSpPr>
                <p:cNvPr id="19" name="TextBox 18">
                  <a:extLst>
                    <a:ext uri="{FF2B5EF4-FFF2-40B4-BE49-F238E27FC236}">
                      <a16:creationId xmlns="" xmlns:a16="http://schemas.microsoft.com/office/drawing/2014/main" xmlns:a14="http://schemas.microsoft.com/office/drawing/2010/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rotWithShape="0">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Powers of Natural Numbers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the powers of the natural number is often used to find the sum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𝑆</m:t>
                        </m:r>
                      </m:e>
                      <m:sub>
                        <m:r>
                          <a:rPr lang="en-US" altLang="ko-KR" sz="1300" i="1">
                            <a:solidFill>
                              <a:prstClr val="black"/>
                            </a:solidFill>
                            <a:latin typeface="Cambria Math" panose="02040503050406030204" pitchFamily="18" charset="0"/>
                          </a:rPr>
                          <m:t>𝑛</m:t>
                        </m:r>
                      </m:sub>
                    </m:sSub>
                    <m:r>
                      <a:rPr lang="en-US" altLang="ko-KR" sz="13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general sequence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represents such formulas.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6</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sum below.</a:t>
              </a: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a16="http://schemas.microsoft.com/office/drawing/2014/main" xmlns=""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2303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xmlns="" id="{98C3C9BF-7F06-4D46-B380-50AC5A50C81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3" name="그룹 22">
            <a:extLst>
              <a:ext uri="{FF2B5EF4-FFF2-40B4-BE49-F238E27FC236}">
                <a16:creationId xmlns:a16="http://schemas.microsoft.com/office/drawing/2014/main" xmlns=""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a16="http://schemas.microsoft.com/office/drawing/2014/main" xmlns=""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Absolute Value</a:t>
              </a:r>
              <a:endParaRPr lang="ko-KR" altLang="en-US" sz="1400" dirty="0">
                <a:solidFill>
                  <a:prstClr val="black">
                    <a:lumMod val="85000"/>
                    <a:lumOff val="15000"/>
                  </a:prstClr>
                </a:solidFill>
                <a:latin typeface="SamsungOne 400" panose="020B0503030303020204" pitchFamily="34" charset="0"/>
              </a:endParaRPr>
            </a:p>
          </p:txBody>
        </p:sp>
      </p:grpSp>
      <p:graphicFrame>
        <p:nvGraphicFramePr>
          <p:cNvPr id="26" name="표 25">
            <a:extLst>
              <a:ext uri="{FF2B5EF4-FFF2-40B4-BE49-F238E27FC236}">
                <a16:creationId xmlns:a16="http://schemas.microsoft.com/office/drawing/2014/main" xmlns=""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5" name="표 34">
            <a:extLst>
              <a:ext uri="{FF2B5EF4-FFF2-40B4-BE49-F238E27FC236}">
                <a16:creationId xmlns:a16="http://schemas.microsoft.com/office/drawing/2014/main" xmlns=""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36" name="TextBox 35">
            <a:extLst>
              <a:ext uri="{FF2B5EF4-FFF2-40B4-BE49-F238E27FC236}">
                <a16:creationId xmlns:a16="http://schemas.microsoft.com/office/drawing/2014/main" xmlns=""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dirty="0">
              <a:latin typeface="SamsungOne 400" panose="020B0503030303020204" pitchFamily="34" charset="0"/>
            </a:endParaRPr>
          </a:p>
        </p:txBody>
      </p:sp>
      <p:sp>
        <p:nvSpPr>
          <p:cNvPr id="37" name="TextBox 36">
            <a:extLst>
              <a:ext uri="{FF2B5EF4-FFF2-40B4-BE49-F238E27FC236}">
                <a16:creationId xmlns:a16="http://schemas.microsoft.com/office/drawing/2014/main" xmlns=""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38" name="TextBox 37">
            <a:extLst>
              <a:ext uri="{FF2B5EF4-FFF2-40B4-BE49-F238E27FC236}">
                <a16:creationId xmlns:a16="http://schemas.microsoft.com/office/drawing/2014/main" xmlns=""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dirty="0">
              <a:latin typeface="SamsungOne 400" panose="020B0503030303020204" pitchFamily="34" charset="0"/>
            </a:endParaRPr>
          </a:p>
        </p:txBody>
      </p:sp>
      <p:sp>
        <p:nvSpPr>
          <p:cNvPr id="39" name="TextBox 38">
            <a:extLst>
              <a:ext uri="{FF2B5EF4-FFF2-40B4-BE49-F238E27FC236}">
                <a16:creationId xmlns:a16="http://schemas.microsoft.com/office/drawing/2014/main" xmlns=""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0</a:t>
            </a:r>
            <a:endParaRPr lang="ko-KR" altLang="en-US" sz="1300" b="1" dirty="0">
              <a:latin typeface="SamsungOne 400" panose="020B0503030303020204" pitchFamily="34" charset="0"/>
            </a:endParaRPr>
          </a:p>
        </p:txBody>
      </p:sp>
      <p:sp>
        <p:nvSpPr>
          <p:cNvPr id="40" name="TextBox 39">
            <a:extLst>
              <a:ext uri="{FF2B5EF4-FFF2-40B4-BE49-F238E27FC236}">
                <a16:creationId xmlns:a16="http://schemas.microsoft.com/office/drawing/2014/main" xmlns=""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a:latin typeface="SamsungOne 400" panose="020B0503030303020204" pitchFamily="34" charset="0"/>
            </a:endParaRPr>
          </a:p>
        </p:txBody>
      </p:sp>
      <p:sp>
        <p:nvSpPr>
          <p:cNvPr id="41" name="TextBox 40">
            <a:extLst>
              <a:ext uri="{FF2B5EF4-FFF2-40B4-BE49-F238E27FC236}">
                <a16:creationId xmlns:a16="http://schemas.microsoft.com/office/drawing/2014/main" xmlns=""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42" name="TextBox 41">
            <a:extLst>
              <a:ext uri="{FF2B5EF4-FFF2-40B4-BE49-F238E27FC236}">
                <a16:creationId xmlns:a16="http://schemas.microsoft.com/office/drawing/2014/main" xmlns=""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a:latin typeface="SamsungOne 400" panose="020B0503030303020204" pitchFamily="34" charset="0"/>
            </a:endParaRPr>
          </a:p>
        </p:txBody>
      </p:sp>
      <p:sp>
        <p:nvSpPr>
          <p:cNvPr id="43" name="TextBox 42">
            <a:extLst>
              <a:ext uri="{FF2B5EF4-FFF2-40B4-BE49-F238E27FC236}">
                <a16:creationId xmlns:a16="http://schemas.microsoft.com/office/drawing/2014/main" xmlns=""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4</a:t>
            </a:r>
            <a:endParaRPr lang="ko-KR" altLang="en-US" sz="1300" b="1" dirty="0">
              <a:latin typeface="SamsungOne 400" panose="020B0503030303020204" pitchFamily="34" charset="0"/>
            </a:endParaRPr>
          </a:p>
        </p:txBody>
      </p:sp>
      <p:sp>
        <p:nvSpPr>
          <p:cNvPr id="44" name="자유형 30">
            <a:extLst>
              <a:ext uri="{FF2B5EF4-FFF2-40B4-BE49-F238E27FC236}">
                <a16:creationId xmlns:a16="http://schemas.microsoft.com/office/drawing/2014/main" xmlns=""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a16="http://schemas.microsoft.com/office/drawing/2014/main" xmlns=""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a16="http://schemas.microsoft.com/office/drawing/2014/main" xmlns="" id="{ADDBCE23-B549-4E09-BFD3-5BBACF75AF14}"/>
              </a:ext>
            </a:extLst>
          </p:cNvPr>
          <p:cNvSpPr txBox="1"/>
          <p:nvPr/>
        </p:nvSpPr>
        <p:spPr>
          <a:xfrm>
            <a:off x="2953385" y="2784848"/>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7" name="TextBox 46">
            <a:extLst>
              <a:ext uri="{FF2B5EF4-FFF2-40B4-BE49-F238E27FC236}">
                <a16:creationId xmlns:a16="http://schemas.microsoft.com/office/drawing/2014/main" xmlns="" id="{AC4F6A82-1B3E-4D88-9E19-BFF10531A31F}"/>
              </a:ext>
            </a:extLst>
          </p:cNvPr>
          <p:cNvSpPr txBox="1"/>
          <p:nvPr/>
        </p:nvSpPr>
        <p:spPr>
          <a:xfrm>
            <a:off x="5072380" y="2804296"/>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8" name="모서리가 둥근 직사각형 4">
            <a:extLst>
              <a:ext uri="{FF2B5EF4-FFF2-40B4-BE49-F238E27FC236}">
                <a16:creationId xmlns:a16="http://schemas.microsoft.com/office/drawing/2014/main" xmlns=""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직사각형 48">
            <a:extLst>
              <a:ext uri="{FF2B5EF4-FFF2-40B4-BE49-F238E27FC236}">
                <a16:creationId xmlns:a16="http://schemas.microsoft.com/office/drawing/2014/main" xmlns=""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of a certain number means the distance between the number and zero on a vertical line. </a:t>
            </a:r>
          </a:p>
        </p:txBody>
      </p:sp>
      <p:sp>
        <p:nvSpPr>
          <p:cNvPr id="51" name="직사각형 50">
            <a:extLst>
              <a:ext uri="{FF2B5EF4-FFF2-40B4-BE49-F238E27FC236}">
                <a16:creationId xmlns:a16="http://schemas.microsoft.com/office/drawing/2014/main" xmlns=""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Absolute Value</a:t>
            </a: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3" name="직사각형 22">
            <a:extLst>
              <a:ext uri="{FF2B5EF4-FFF2-40B4-BE49-F238E27FC236}">
                <a16:creationId xmlns:a16="http://schemas.microsoft.com/office/drawing/2014/main" xmlns=""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the Euclidean Distance</a:t>
            </a:r>
          </a:p>
        </p:txBody>
      </p:sp>
      <p:sp>
        <p:nvSpPr>
          <p:cNvPr id="24" name="직사각형 23">
            <a:extLst>
              <a:ext uri="{FF2B5EF4-FFF2-40B4-BE49-F238E27FC236}">
                <a16:creationId xmlns:a16="http://schemas.microsoft.com/office/drawing/2014/main" xmlns=""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xmlns=""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a16="http://schemas.microsoft.com/office/drawing/2014/main" xmlns=""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length of a line segment between two points as if measured with a ruler.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in two dimensions is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there are points </a:t>
                </a:r>
                <a:r>
                  <a:rPr lang="en-US" altLang="ko-KR" sz="1300" i="1" dirty="0">
                    <a:solidFill>
                      <a:prstClr val="black">
                        <a:lumMod val="85000"/>
                        <a:lumOff val="15000"/>
                      </a:prstClr>
                    </a:solidFill>
                    <a:latin typeface="Cambria Math" panose="02040503050406030204" pitchFamily="18" charset="0"/>
                  </a:rPr>
                  <a:t>p</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p</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a:t>
                </a: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200" dirty="0">
                    <a:solidFill>
                      <a:prstClr val="black"/>
                    </a:solidFill>
                    <a:latin typeface="Cambria Math" panose="02040503050406030204" pitchFamily="18" charset="0"/>
                    <a:ea typeface="Cambria Math" panose="02040503050406030204" pitchFamily="18" charset="0"/>
                  </a:rPr>
                  <a:t>and</a:t>
                </a:r>
                <a:r>
                  <a:rPr lang="ko-KR" altLang="en-US" sz="1200" dirty="0">
                    <a:solidFill>
                      <a:prstClr val="black"/>
                    </a:solidFill>
                  </a:rPr>
                  <a:t> </a:t>
                </a:r>
                <a:r>
                  <a:rPr lang="en-US" altLang="ko-KR" sz="1300" i="1" dirty="0">
                    <a:solidFill>
                      <a:prstClr val="black">
                        <a:lumMod val="85000"/>
                        <a:lumOff val="15000"/>
                      </a:prstClr>
                    </a:solidFill>
                    <a:latin typeface="Cambria Math" panose="02040503050406030204" pitchFamily="18" charset="0"/>
                  </a:rPr>
                  <a:t>q</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q</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represented by orthogonal coordinate systems, the distance between p and q are calculated is as follows using the two Euclidean norms.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𝐴</m:t>
                    </m:r>
                    <m:r>
                      <a:rPr lang="en-US" altLang="ko-KR" sz="1300" b="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origin can be expressed as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ko-KR" altLang="en-US"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using the symbol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distance between point A and point B can be expressed as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 xmlns:a16="http://schemas.microsoft.com/office/drawing/2014/main" xmlns:a14="http://schemas.microsoft.com/office/drawing/2010/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Installing Anaconda for Python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Intro to Mathematics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Mathematical Symbols</a:t>
            </a: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below figure, the length of the hypotenuse (segment AB) is calculated using the Pythagorean Theorem.</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a16="http://schemas.microsoft.com/office/drawing/2014/main" xmlns=""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a16="http://schemas.microsoft.com/office/drawing/2014/main" xmlns=""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a16="http://schemas.microsoft.com/office/drawing/2014/main" xmlns=""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a16="http://schemas.microsoft.com/office/drawing/2014/main" xmlns=""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a16="http://schemas.microsoft.com/office/drawing/2014/main" xmlns=""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a16="http://schemas.microsoft.com/office/drawing/2014/main" xmlns=""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a16="http://schemas.microsoft.com/office/drawing/2014/main" xmlns=""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a16="http://schemas.microsoft.com/office/drawing/2014/main" xmlns=""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a16="http://schemas.microsoft.com/office/drawing/2014/main" xmlns=""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a16="http://schemas.microsoft.com/office/drawing/2014/main" xmlns=""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a16="http://schemas.microsoft.com/office/drawing/2014/main" xmlns=""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a16="http://schemas.microsoft.com/office/drawing/2014/main" xmlns=""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a16="http://schemas.microsoft.com/office/drawing/2014/main" xmlns=""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a16="http://schemas.microsoft.com/office/drawing/2014/main" xmlns="" id="{CF6D1141-8F20-48BD-A8B7-7D6CBB0B8929}"/>
                  </a:ext>
                </a:extLst>
              </p:cNvPr>
              <p:cNvSpPr txBox="1"/>
              <p:nvPr/>
            </p:nvSpPr>
            <p:spPr>
              <a:xfrm>
                <a:off x="1377917" y="3918985"/>
                <a:ext cx="1508246" cy="780043"/>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The distance of segment AB is the distance between point A and point B.</a:t>
                </a:r>
                <a:endParaRPr lang="ko-KR" altLang="en-US" sz="1400" dirty="0">
                  <a:solidFill>
                    <a:prstClr val="black">
                      <a:lumMod val="85000"/>
                      <a:lumOff val="15000"/>
                    </a:prstClr>
                  </a:solidFill>
                  <a:latin typeface="SamsungOne 400" panose="020B0503030303020204" pitchFamily="34" charset="0"/>
                </a:endParaRPr>
              </a:p>
            </p:txBody>
          </p:sp>
          <p:grpSp>
            <p:nvGrpSpPr>
              <p:cNvPr id="20" name="그룹 19">
                <a:extLst>
                  <a:ext uri="{FF2B5EF4-FFF2-40B4-BE49-F238E27FC236}">
                    <a16:creationId xmlns:a16="http://schemas.microsoft.com/office/drawing/2014/main" xmlns=""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a16="http://schemas.microsoft.com/office/drawing/2014/main" xmlns=""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a16="http://schemas.microsoft.com/office/drawing/2014/main" xmlns=""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a16="http://schemas.microsoft.com/office/drawing/2014/main" xmlns=""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a16="http://schemas.microsoft.com/office/drawing/2014/main" xmlns=""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a16="http://schemas.microsoft.com/office/drawing/2014/main" xmlns=""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a16="http://schemas.microsoft.com/office/drawing/2014/main" xmlns=""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a16="http://schemas.microsoft.com/office/drawing/2014/main" xmlns=""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3" name="직사각형 32">
              <a:extLst>
                <a:ext uri="{FF2B5EF4-FFF2-40B4-BE49-F238E27FC236}">
                  <a16:creationId xmlns:a16="http://schemas.microsoft.com/office/drawing/2014/main" xmlns="" id="{5B4FAB34-A243-4D44-9EB6-6355888266AE}"/>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Sets and Elements</a:t>
              </a:r>
              <a:endParaRPr lang="ko-KR" altLang="en-US" sz="1400" dirty="0">
                <a:solidFill>
                  <a:schemeClr val="tx1">
                    <a:lumMod val="85000"/>
                    <a:lumOff val="15000"/>
                  </a:schemeClr>
                </a:solidFill>
                <a:latin typeface="SamsungOne 400" panose="020B0503030303020204" pitchFamily="34" charset="0"/>
              </a:endParaRPr>
            </a:p>
          </p:txBody>
        </p:sp>
      </p:grpSp>
      <p:grpSp>
        <p:nvGrpSpPr>
          <p:cNvPr id="14" name="그룹 13">
            <a:extLst>
              <a:ext uri="{FF2B5EF4-FFF2-40B4-BE49-F238E27FC236}">
                <a16:creationId xmlns:a16="http://schemas.microsoft.com/office/drawing/2014/main" xmlns=""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How to Represent a Set</a:t>
              </a:r>
              <a:endParaRPr lang="ko-KR" altLang="en-US" sz="1400" dirty="0">
                <a:solidFill>
                  <a:schemeClr val="tx1">
                    <a:lumMod val="85000"/>
                    <a:lumOff val="15000"/>
                  </a:scheme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Set: A group in which the target is clearly determined by a given condition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Element: Each object that makes up the 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 is a set of factors of 5, then 1 and 5 are the elements for set A. In this case, the elements 1 and 5 belong to set A and are denoted by the symbols 1</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and 5</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Numbers like 2, 3, and 4 are not elements because they do not belong to set A. In this case, they are denoted by the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with a slash. </a:t>
                </a:r>
              </a:p>
            </p:txBody>
          </p:sp>
        </mc:Choice>
        <mc:Fallback xmlns="">
          <p:sp>
            <p:nvSpPr>
              <p:cNvPr id="13" name="직사각형 12">
                <a:extLst>
                  <a:ext uri="{FF2B5EF4-FFF2-40B4-BE49-F238E27FC236}">
                    <a16:creationId xmlns="" xmlns:a16="http://schemas.microsoft.com/office/drawing/2014/main" xmlns:a14="http://schemas.microsoft.com/office/drawing/2010/main" id="{3B9A6C7E-3921-4DE1-A757-02994E10F96B}"/>
                  </a:ext>
                </a:extLst>
              </p:cNvPr>
              <p:cNvSpPr>
                <a:spLocks noRot="1" noChangeAspect="1" noMove="1" noResize="1" noEditPoints="1" noAdjustHandles="1" noChangeArrowheads="1" noChangeShapeType="1" noTextEdit="1"/>
              </p:cNvSpPr>
              <p:nvPr/>
            </p:nvSpPr>
            <p:spPr>
              <a:xfrm>
                <a:off x="702940" y="2198420"/>
                <a:ext cx="8632825" cy="1350864"/>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xmlns=""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a16="http://schemas.microsoft.com/office/drawing/2014/main" xmlns=""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Enumeration: A method of representing a set by listing all elements in the set in { } (When representing a set in an enumeration, each element is written only once regardless of order. If there are too many elements and they have a particular rule in order, some of them can be omitted using the “….”</a:t>
              </a:r>
            </a:p>
          </p:txBody>
        </p:sp>
        <p:grpSp>
          <p:nvGrpSpPr>
            <p:cNvPr id="22" name="그룹 21">
              <a:extLst>
                <a:ext uri="{FF2B5EF4-FFF2-40B4-BE49-F238E27FC236}">
                  <a16:creationId xmlns:a16="http://schemas.microsoft.com/office/drawing/2014/main" xmlns=""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a16="http://schemas.microsoft.com/office/drawing/2014/main" xmlns=""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{1, 2, 3}</a:t>
                </a:r>
              </a:p>
            </p:txBody>
          </p:sp>
          <p:sp>
            <p:nvSpPr>
              <p:cNvPr id="24" name="사각형: 둥근 모서리 23">
                <a:extLst>
                  <a:ext uri="{FF2B5EF4-FFF2-40B4-BE49-F238E27FC236}">
                    <a16:creationId xmlns:a16="http://schemas.microsoft.com/office/drawing/2014/main" xmlns=""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grpSp>
        <p:nvGrpSpPr>
          <p:cNvPr id="5" name="그룹 4">
            <a:extLst>
              <a:ext uri="{FF2B5EF4-FFF2-40B4-BE49-F238E27FC236}">
                <a16:creationId xmlns:a16="http://schemas.microsoft.com/office/drawing/2014/main" xmlns="" id="{3FD24DFA-6464-4D90-BC0D-21C7DB37E83F}"/>
              </a:ext>
            </a:extLst>
          </p:cNvPr>
          <p:cNvGrpSpPr/>
          <p:nvPr/>
        </p:nvGrpSpPr>
        <p:grpSpPr>
          <a:xfrm>
            <a:off x="712182" y="4941168"/>
            <a:ext cx="8632825" cy="648072"/>
            <a:chOff x="712182" y="4453081"/>
            <a:chExt cx="8632825" cy="648072"/>
          </a:xfrm>
        </p:grpSpPr>
        <p:sp>
          <p:nvSpPr>
            <p:cNvPr id="25" name="직사각형 24">
              <a:extLst>
                <a:ext uri="{FF2B5EF4-FFF2-40B4-BE49-F238E27FC236}">
                  <a16:creationId xmlns:a16="http://schemas.microsoft.com/office/drawing/2014/main" xmlns="" id="{FF73A214-B5E8-4B26-AD73-78763E2D3CBA}"/>
                </a:ext>
              </a:extLst>
            </p:cNvPr>
            <p:cNvSpPr/>
            <p:nvPr/>
          </p:nvSpPr>
          <p:spPr>
            <a:xfrm>
              <a:off x="712182" y="4453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A method of expressing common properties of a set’s elements as a condition</a:t>
              </a:r>
            </a:p>
          </p:txBody>
        </p:sp>
        <p:grpSp>
          <p:nvGrpSpPr>
            <p:cNvPr id="26" name="그룹 25">
              <a:extLst>
                <a:ext uri="{FF2B5EF4-FFF2-40B4-BE49-F238E27FC236}">
                  <a16:creationId xmlns:a16="http://schemas.microsoft.com/office/drawing/2014/main" xmlns="" id="{ABF54947-8F8C-4D47-BBCD-B2BE71400508}"/>
                </a:ext>
              </a:extLst>
            </p:cNvPr>
            <p:cNvGrpSpPr/>
            <p:nvPr/>
          </p:nvGrpSpPr>
          <p:grpSpPr>
            <a:xfrm>
              <a:off x="856481" y="4808765"/>
              <a:ext cx="6076887" cy="292388"/>
              <a:chOff x="724183" y="2236145"/>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915766B-7C39-4211-8F1A-C75D57716256}"/>
                      </a:ext>
                    </a:extLst>
                  </p:cNvPr>
                  <p:cNvSpPr txBox="1"/>
                  <p:nvPr/>
                </p:nvSpPr>
                <p:spPr>
                  <a:xfrm>
                    <a:off x="1057073" y="2236145"/>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 multiple 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3}</a:t>
                    </a:r>
                  </a:p>
                </p:txBody>
              </p:sp>
            </mc:Choice>
            <mc:Fallback xmlns="">
              <p:sp>
                <p:nvSpPr>
                  <p:cNvPr id="30" name="TextBox 29">
                    <a:extLst>
                      <a:ext uri="{FF2B5EF4-FFF2-40B4-BE49-F238E27FC236}">
                        <a16:creationId xmlns:a16="http://schemas.microsoft.com/office/drawing/2014/main" xmlns="" xmlns:a14="http://schemas.microsoft.com/office/drawing/2010/main" id="{7915766B-7C39-4211-8F1A-C75D57716256}"/>
                      </a:ext>
                    </a:extLst>
                  </p:cNvPr>
                  <p:cNvSpPr txBox="1">
                    <a:spLocks noRot="1" noChangeAspect="1" noMove="1" noResize="1" noEditPoints="1" noAdjustHandles="1" noChangeArrowheads="1" noChangeShapeType="1" noTextEdit="1"/>
                  </p:cNvSpPr>
                  <p:nvPr/>
                </p:nvSpPr>
                <p:spPr>
                  <a:xfrm>
                    <a:off x="1057073" y="2236145"/>
                    <a:ext cx="5743997" cy="292388"/>
                  </a:xfrm>
                  <a:prstGeom prst="rect">
                    <a:avLst/>
                  </a:prstGeom>
                  <a:blipFill rotWithShape="0">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a16="http://schemas.microsoft.com/office/drawing/2014/main" xmlns="" id="{95E52E0C-0E28-4503-A840-AED124D7DEB2}"/>
                  </a:ext>
                </a:extLst>
              </p:cNvPr>
              <p:cNvSpPr/>
              <p:nvPr/>
            </p:nvSpPr>
            <p:spPr>
              <a:xfrm>
                <a:off x="724183" y="2286064"/>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
        <p:nvSpPr>
          <p:cNvPr id="32" name="직사각형 31">
            <a:extLst>
              <a:ext uri="{FF2B5EF4-FFF2-40B4-BE49-F238E27FC236}">
                <a16:creationId xmlns:a16="http://schemas.microsoft.com/office/drawing/2014/main" xmlns="" id="{AB1AC014-5B0D-473A-8D68-F088DE323F38}"/>
              </a:ext>
            </a:extLst>
          </p:cNvPr>
          <p:cNvSpPr/>
          <p:nvPr/>
        </p:nvSpPr>
        <p:spPr>
          <a:xfrm>
            <a:off x="702938" y="56612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Venn Diagram: A method of representing a set as a figure, such as a circle, rectangle, etc. </a:t>
            </a:r>
          </a:p>
        </p:txBody>
      </p:sp>
      <p:sp>
        <p:nvSpPr>
          <p:cNvPr id="33" name="직사각형 32">
            <a:extLst>
              <a:ext uri="{FF2B5EF4-FFF2-40B4-BE49-F238E27FC236}">
                <a16:creationId xmlns:a16="http://schemas.microsoft.com/office/drawing/2014/main" xmlns=""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Concept of Sets</a:t>
            </a: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lumMod val="85000"/>
                      <a:lumOff val="15000"/>
                    </a:schemeClr>
                  </a:solidFill>
                  <a:latin typeface="SamsungOne 400" panose="020B0503030303020204" pitchFamily="34" charset="0"/>
                </a:rPr>
                <a:t>The Inclusive Relation Between Sets</a:t>
              </a:r>
              <a:endParaRPr lang="ko-KR" altLang="en-US" sz="1400" dirty="0">
                <a:solidFill>
                  <a:schemeClr val="tx1">
                    <a:lumMod val="85000"/>
                    <a:lumOff val="15000"/>
                  </a:schemeClr>
                </a:solidFill>
                <a:latin typeface="SamsungOne 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xmlns=""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2DAC9D5-16C2-4E21-8495-DB72A9ACD939}"/>
                  </a:ext>
                </a:extLst>
              </p:cNvPr>
              <p:cNvSpPr/>
              <p:nvPr/>
            </p:nvSpPr>
            <p:spPr>
              <a:xfrm>
                <a:off x="702940" y="1710333"/>
                <a:ext cx="8632825" cy="258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If all elements in set B belong to set A, then set B is said to be a subset of set A. This case can b expressed as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meaning that “Set B is included in Set A.” or ”Set A contains Set B.”</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Every set is a subset of itself, and an empty set is a subset of all other sets.</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set B is not a subset of set A, it is denoted by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identical, sets A and B are said to be the same (i.e., A=B). In this case, B is a subset of A (A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and A is a subset of B (B</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elements in sets A and B are not identical, they are expressed with a single slash in the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symbol. </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Set A is called a true subset of set B if set A is a subset of but not the same as set B (i.e.,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and A</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Here,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means ”is not equal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to.”</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xmlns="" xmlns:a14="http://schemas.microsoft.com/office/drawing/2010/main" id="{82DAC9D5-16C2-4E21-8495-DB72A9ACD939}"/>
                  </a:ext>
                </a:extLst>
              </p:cNvPr>
              <p:cNvSpPr>
                <a:spLocks noRot="1" noChangeAspect="1" noMove="1" noResize="1" noEditPoints="1" noAdjustHandles="1" noChangeArrowheads="1" noChangeShapeType="1" noTextEdit="1"/>
              </p:cNvSpPr>
              <p:nvPr/>
            </p:nvSpPr>
            <p:spPr>
              <a:xfrm>
                <a:off x="702940" y="1710333"/>
                <a:ext cx="8632825" cy="2587100"/>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Intersection and Union</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54F451AA-923B-4ED5-B1FA-EABF061AFB61}"/>
                  </a:ext>
                </a:extLst>
              </p:cNvPr>
              <p:cNvSpPr/>
              <p:nvPr/>
            </p:nvSpPr>
            <p:spPr>
              <a:xfrm>
                <a:off x="702940" y="2196235"/>
                <a:ext cx="8752044" cy="1402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there are two sets, A and B. A set of elements belonging to both sets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intersection of A and B. It can be represented as A</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set of elements that belong to set A </a:t>
                </a:r>
                <a:r>
                  <a:rPr lang="en-US" altLang="ko-KR" sz="1300" u="sng" dirty="0">
                    <a:solidFill>
                      <a:prstClr val="black">
                        <a:lumMod val="85000"/>
                        <a:lumOff val="15000"/>
                      </a:prstClr>
                    </a:solidFill>
                    <a:latin typeface="SamsungOne 400" panose="020B0503030303020204" pitchFamily="34" charset="0"/>
                    <a:ea typeface="SamsungOne 400" panose="020B0503030303020204" pitchFamily="34" charset="0"/>
                  </a:rPr>
                  <a:t>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is called the set of A and B. It can be represented as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when sets A and B are finite sets, n(A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B)=n(A)+n(B)-n(A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p>
            </p:txBody>
          </p:sp>
        </mc:Choice>
        <mc:Fallback xmlns="">
          <p:sp>
            <p:nvSpPr>
              <p:cNvPr id="15" name="직사각형 14">
                <a:extLst>
                  <a:ext uri="{FF2B5EF4-FFF2-40B4-BE49-F238E27FC236}">
                    <a16:creationId xmlns:a16="http://schemas.microsoft.com/office/drawing/2014/main" xmlns="" xmlns:a14="http://schemas.microsoft.com/office/drawing/2010/main" id="{54F451AA-923B-4ED5-B1FA-EABF061AFB61}"/>
                  </a:ext>
                </a:extLst>
              </p:cNvPr>
              <p:cNvSpPr>
                <a:spLocks noRot="1" noChangeAspect="1" noMove="1" noResize="1" noEditPoints="1" noAdjustHandles="1" noChangeArrowheads="1" noChangeShapeType="1" noTextEdit="1"/>
              </p:cNvSpPr>
              <p:nvPr/>
            </p:nvSpPr>
            <p:spPr>
              <a:xfrm>
                <a:off x="702940" y="2196235"/>
                <a:ext cx="8752044" cy="1402161"/>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xmlns=""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Calculation of Sets</a:t>
            </a: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9" name="그룹 18">
            <a:extLst>
              <a:ext uri="{FF2B5EF4-FFF2-40B4-BE49-F238E27FC236}">
                <a16:creationId xmlns:a16="http://schemas.microsoft.com/office/drawing/2014/main" xmlns=""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a16="http://schemas.microsoft.com/office/drawing/2014/main" xmlns=""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Universal Set and Complement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Considering a subset of a given set, the initial set is called a universal set, expressed as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set A is a subset of the whole set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set of elements belonging to set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 not to set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is called a complement set of A, denoted as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If this is expressed in the set-builder notation, it would be 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b="0" i="0" dirty="0" smtClean="0">
                        <a:solidFill>
                          <a:schemeClr val="tx1">
                            <a:lumMod val="85000"/>
                            <a:lumOff val="15000"/>
                          </a:schemeClr>
                        </a:solidFill>
                        <a:latin typeface="Cambria Math" panose="02040503050406030204" pitchFamily="18" charset="0"/>
                      </a:rPr>
                      <m:t> </m:t>
                    </m:r>
                    <m:r>
                      <a:rPr lang="en-US" altLang="ko-KR" sz="1300">
                        <a:solidFill>
                          <a:schemeClr val="tx1">
                            <a:lumMod val="85000"/>
                            <a:lumOff val="15000"/>
                          </a:schemeClr>
                        </a:solidFill>
                        <a:latin typeface="Cambria Math" panose="02040503050406030204" pitchFamily="18" charset="0"/>
                      </a:rPr>
                      <m:t>∪</m:t>
                    </m:r>
                    <m:r>
                      <a:rPr lang="en-US" altLang="ko-KR" sz="1300" b="0" i="0" smtClean="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chemeClr val="tx1">
                            <a:lumMod val="85000"/>
                            <a:lumOff val="15000"/>
                          </a:schemeClr>
                        </a:solidFill>
                        <a:latin typeface="Cambria Math" panose="02040503050406030204" pitchFamily="18" charset="0"/>
                      </a:rPr>
                      <m:t>𝑥</m:t>
                    </m:r>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b="0" i="1" dirty="0" smtClean="0">
                        <a:solidFill>
                          <a:schemeClr val="tx1">
                            <a:lumMod val="85000"/>
                            <a:lumOff val="15000"/>
                          </a:schemeClr>
                        </a:solidFill>
                        <a:latin typeface="Cambria Math" panose="02040503050406030204" pitchFamily="18" charset="0"/>
                        <a:ea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)-n(A).</a:t>
                </a:r>
              </a:p>
              <a:p>
                <a:pPr marL="182563" indent="-182563">
                  <a:spcAft>
                    <a:spcPts val="10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there are two sets, A and B. A set of all elements that belong to set A but not to set B is called the difference of set B for set A, expressed as A-B. If the difference of set B for set A is expressed with set-builder notation, it would be A-B= {</a:t>
                </a:r>
                <a14:m>
                  <m:oMath xmlns:m="http://schemas.openxmlformats.org/officeDocument/2006/math">
                    <m:d>
                      <m:dPr>
                        <m:begChr m:val=""/>
                        <m:endChr m:val="|"/>
                        <m:ctrlPr>
                          <a:rPr lang="en-US" altLang="ko-KR" sz="1300" i="1" dirty="0">
                            <a:solidFill>
                              <a:schemeClr val="tx1">
                                <a:lumMod val="85000"/>
                                <a:lumOff val="15000"/>
                              </a:schemeClr>
                            </a:solidFill>
                            <a:latin typeface="Cambria Math" panose="02040503050406030204" pitchFamily="18" charset="0"/>
                          </a:rPr>
                        </m:ctrlPr>
                      </m:dPr>
                      <m:e>
                        <m:r>
                          <a:rPr lang="en-US" altLang="ko-KR" sz="1300" i="1" dirty="0">
                            <a:solidFill>
                              <a:schemeClr val="tx1">
                                <a:lumMod val="85000"/>
                                <a:lumOff val="15000"/>
                              </a:schemeClr>
                            </a:solidFill>
                            <a:latin typeface="Cambria Math" panose="02040503050406030204" pitchFamily="18" charset="0"/>
                          </a:rPr>
                          <m:t>𝑥</m:t>
                        </m:r>
                      </m:e>
                    </m:d>
                    <m:r>
                      <a:rPr lang="en-US" altLang="ko-KR" sz="1300" i="1" dirty="0">
                        <a:solidFill>
                          <a:schemeClr val="tx1">
                            <a:lumMod val="85000"/>
                            <a:lumOff val="15000"/>
                          </a:schemeClr>
                        </a:solidFill>
                        <a:latin typeface="Cambria Math" panose="02040503050406030204" pitchFamily="18" charset="0"/>
                      </a:rPr>
                      <m:t>𝑥</m:t>
                    </m:r>
                    <m:r>
                      <a:rPr lang="en-US" altLang="ko-KR" sz="1300" dirty="0">
                        <a:solidFill>
                          <a:schemeClr val="tx1">
                            <a:lumMod val="85000"/>
                            <a:lumOff val="15000"/>
                          </a:schemeClr>
                        </a:solidFill>
                        <a:latin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a:t>
                </a:r>
                <a14:m>
                  <m:oMath xmlns:m="http://schemas.openxmlformats.org/officeDocument/2006/math">
                    <m:r>
                      <m:rPr>
                        <m:sty m:val="p"/>
                      </m:rPr>
                      <a:rPr lang="en-US" altLang="ko-KR" sz="1300" b="0" i="0" dirty="0" smtClean="0">
                        <a:solidFill>
                          <a:schemeClr val="tx1">
                            <a:lumMod val="85000"/>
                            <a:lumOff val="15000"/>
                          </a:schemeClr>
                        </a:solidFill>
                        <a:latin typeface="Cambria Math" panose="02040503050406030204" pitchFamily="18" charset="0"/>
                      </a:rPr>
                      <m:t>nd</m:t>
                    </m:r>
                    <m:r>
                      <a:rPr lang="en-US" altLang="ko-KR" sz="1300" b="0" i="0" dirty="0" smtClean="0">
                        <a:solidFill>
                          <a:schemeClr val="tx1">
                            <a:lumMod val="85000"/>
                            <a:lumOff val="15000"/>
                          </a:schemeClr>
                        </a:solidFill>
                        <a:latin typeface="Cambria Math" panose="02040503050406030204" pitchFamily="18" charset="0"/>
                      </a:rPr>
                      <m:t> </m:t>
                    </m:r>
                    <m:r>
                      <a:rPr lang="en-US" altLang="ko-KR" sz="1300" i="1" dirty="0">
                        <a:solidFill>
                          <a:schemeClr val="tx1">
                            <a:lumMod val="85000"/>
                            <a:lumOff val="15000"/>
                          </a:schemeClr>
                        </a:solidFill>
                        <a:latin typeface="Cambria Math" panose="02040503050406030204" pitchFamily="18" charset="0"/>
                      </a:rPr>
                      <m:t>𝑥</m:t>
                    </m:r>
                    <m:r>
                      <a:rPr lang="en-US" altLang="ko-KR" sz="1300" dirty="0" smtClean="0">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300" i="1" dirty="0">
                        <a:solidFill>
                          <a:schemeClr val="tx1">
                            <a:lumMod val="85000"/>
                            <a:lumOff val="15000"/>
                          </a:schemeClr>
                        </a:solidFill>
                        <a:latin typeface="Cambria Math" panose="02040503050406030204" pitchFamily="18" charset="0"/>
                      </a:rPr>
                      <m:t>𝐵</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does not belong)} and n(A-B)=n(A)-n(A</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m:t>
                    </m:r>
                    <m:r>
                      <m:rPr>
                        <m:sty m:val="p"/>
                      </m:rPr>
                      <a:rPr lang="en-US" altLang="ko-KR" sz="1300" b="0" i="0" dirty="0" smtClean="0">
                        <a:solidFill>
                          <a:schemeClr val="tx1">
                            <a:lumMod val="85000"/>
                            <a:lumOff val="15000"/>
                          </a:schemeClr>
                        </a:solidFill>
                        <a:latin typeface="Cambria Math" panose="02040503050406030204" pitchFamily="18" charset="0"/>
                      </a:rPr>
                      <m:t>B</m:t>
                    </m:r>
                    <m:r>
                      <a:rPr lang="en-US" altLang="ko-KR" sz="1300" b="0" i="0" dirty="0" smtClean="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A-B and B-A, here, are different.</a:t>
                </a:r>
              </a:p>
            </p:txBody>
          </p:sp>
        </mc:Choice>
        <mc:Fallback xmlns="">
          <p:sp>
            <p:nvSpPr>
              <p:cNvPr id="22" name="직사각형 21">
                <a:extLst>
                  <a:ext uri="{FF2B5EF4-FFF2-40B4-BE49-F238E27FC236}">
                    <a16:creationId xmlns="" xmlns:a16="http://schemas.microsoft.com/office/drawing/2014/main" xmlns:a14="http://schemas.microsoft.com/office/drawing/2010/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a16="http://schemas.microsoft.com/office/drawing/2014/main" xmlns=""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2" name="직사각형 133">
            <a:extLst>
              <a:ext uri="{FF2B5EF4-FFF2-40B4-BE49-F238E27FC236}">
                <a16:creationId xmlns:a16="http://schemas.microsoft.com/office/drawing/2014/main" xmlns=""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133">
            <a:extLst>
              <a:ext uri="{FF2B5EF4-FFF2-40B4-BE49-F238E27FC236}">
                <a16:creationId xmlns:a16="http://schemas.microsoft.com/office/drawing/2014/main" xmlns=""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2.5. Concept of Functions</a:t>
              </a:r>
            </a:p>
          </p:txBody>
        </p:sp>
        <p:sp>
          <p:nvSpPr>
            <p:cNvPr id="35" name="직사각형 34">
              <a:extLst>
                <a:ext uri="{FF2B5EF4-FFF2-40B4-BE49-F238E27FC236}">
                  <a16:creationId xmlns:a16="http://schemas.microsoft.com/office/drawing/2014/main" xmlns="" id="{662C8F57-FA83-4508-97DE-11F3459ADEF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Functions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7034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function is a rule that corresponds each element x in set A to the only element y in set B.</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92951" y="2247606"/>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this symbol: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corresponding to x is called y=f(x)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function is not always written as f(x), but also as g(x) depending on the equation.</a:t>
                </a:r>
              </a:p>
              <a:p>
                <a:pPr>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equation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=9</m:t>
                    </m:r>
                    <m:r>
                      <a:rPr lang="en-US" altLang="ko-KR" sz="1300" b="0" i="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 function because, in this case, both x and y are independent variables.</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92951" y="2247606"/>
                <a:ext cx="8632825" cy="1253402"/>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Comparison Between a Function and a Computer</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explaining functions and their correlation to computers, it is often compared to a mixer. It is also described as an input-output device or a kind of number processor.</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a16="http://schemas.microsoft.com/office/drawing/2014/main" xmlns=""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a16="http://schemas.microsoft.com/office/drawing/2014/main" xmlns=""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a16="http://schemas.microsoft.com/office/drawing/2014/main" xmlns=""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a16="http://schemas.microsoft.com/office/drawing/2014/main" xmlns=""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a16="http://schemas.microsoft.com/office/drawing/2014/main" xmlns=""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a16="http://schemas.microsoft.com/office/drawing/2014/main" xmlns=""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a16="http://schemas.microsoft.com/office/drawing/2014/main" xmlns=""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5" name="직사각형 84">
                <a:extLst>
                  <a:ext uri="{FF2B5EF4-FFF2-40B4-BE49-F238E27FC236}">
                    <a16:creationId xmlns:a16="http://schemas.microsoft.com/office/drawing/2014/main" xmlns=""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6" name="직사각형 85">
                <a:extLst>
                  <a:ext uri="{FF2B5EF4-FFF2-40B4-BE49-F238E27FC236}">
                    <a16:creationId xmlns:a16="http://schemas.microsoft.com/office/drawing/2014/main" xmlns=""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F(2)</a:t>
                </a:r>
              </a:p>
            </p:txBody>
          </p:sp>
          <p:sp>
            <p:nvSpPr>
              <p:cNvPr id="87" name="직사각형 86">
                <a:extLst>
                  <a:ext uri="{FF2B5EF4-FFF2-40B4-BE49-F238E27FC236}">
                    <a16:creationId xmlns:a16="http://schemas.microsoft.com/office/drawing/2014/main" xmlns=""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8" name="직사각형 87">
                <a:extLst>
                  <a:ext uri="{FF2B5EF4-FFF2-40B4-BE49-F238E27FC236}">
                    <a16:creationId xmlns:a16="http://schemas.microsoft.com/office/drawing/2014/main" xmlns=""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9" name="직사각형 88">
                <a:extLst>
                  <a:ext uri="{FF2B5EF4-FFF2-40B4-BE49-F238E27FC236}">
                    <a16:creationId xmlns:a16="http://schemas.microsoft.com/office/drawing/2014/main" xmlns=""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 400" panose="020B0503030303020204" pitchFamily="34" charset="0"/>
                    <a:ea typeface="SamsungOne 400" panose="020B0503030303020204" pitchFamily="34" charset="0"/>
                  </a:rPr>
                  <a:t>2</a:t>
                </a:r>
              </a:p>
            </p:txBody>
          </p:sp>
          <p:sp>
            <p:nvSpPr>
              <p:cNvPr id="90" name="직사각형 89">
                <a:extLst>
                  <a:ext uri="{FF2B5EF4-FFF2-40B4-BE49-F238E27FC236}">
                    <a16:creationId xmlns:a16="http://schemas.microsoft.com/office/drawing/2014/main" xmlns=""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 400" panose="020B0503030303020204" pitchFamily="34" charset="0"/>
                    <a:ea typeface="SamsungOne 400" panose="020B0503030303020204" pitchFamily="34" charset="0"/>
                  </a:rPr>
                  <a:t>3</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91" name="직사각형 90">
                <a:extLst>
                  <a:ext uri="{FF2B5EF4-FFF2-40B4-BE49-F238E27FC236}">
                    <a16:creationId xmlns:a16="http://schemas.microsoft.com/office/drawing/2014/main" xmlns=""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F(3)</a:t>
                </a:r>
              </a:p>
            </p:txBody>
          </p:sp>
          <p:sp>
            <p:nvSpPr>
              <p:cNvPr id="92" name="모서리가 둥근 직사각형 4">
                <a:extLst>
                  <a:ext uri="{FF2B5EF4-FFF2-40B4-BE49-F238E27FC236}">
                    <a16:creationId xmlns:a16="http://schemas.microsoft.com/office/drawing/2014/main" xmlns=""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 400" panose="020B0503030303020204" pitchFamily="34" charset="0"/>
                </a:endParaRPr>
              </a:p>
            </p:txBody>
          </p:sp>
        </p:grpSp>
        <p:sp>
          <p:nvSpPr>
            <p:cNvPr id="62" name="직사각형 61">
              <a:extLst>
                <a:ext uri="{FF2B5EF4-FFF2-40B4-BE49-F238E27FC236}">
                  <a16:creationId xmlns:a16="http://schemas.microsoft.com/office/drawing/2014/main" xmlns=""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x3;p1, p2, p3)</a:t>
              </a:r>
            </a:p>
          </p:txBody>
        </p:sp>
        <p:sp>
          <p:nvSpPr>
            <p:cNvPr id="63" name="직사각형 62">
              <a:extLst>
                <a:ext uri="{FF2B5EF4-FFF2-40B4-BE49-F238E27FC236}">
                  <a16:creationId xmlns:a16="http://schemas.microsoft.com/office/drawing/2014/main" xmlns=""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66" name="직사각형 65">
              <a:extLst>
                <a:ext uri="{FF2B5EF4-FFF2-40B4-BE49-F238E27FC236}">
                  <a16:creationId xmlns:a16="http://schemas.microsoft.com/office/drawing/2014/main" xmlns=""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a:t>
              </a:r>
            </a:p>
          </p:txBody>
        </p:sp>
        <p:sp>
          <p:nvSpPr>
            <p:cNvPr id="67" name="직사각형 66">
              <a:extLst>
                <a:ext uri="{FF2B5EF4-FFF2-40B4-BE49-F238E27FC236}">
                  <a16:creationId xmlns:a16="http://schemas.microsoft.com/office/drawing/2014/main" xmlns=""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70" name="직사각형 69">
              <a:extLst>
                <a:ext uri="{FF2B5EF4-FFF2-40B4-BE49-F238E27FC236}">
                  <a16:creationId xmlns:a16="http://schemas.microsoft.com/office/drawing/2014/main" xmlns=""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a16="http://schemas.microsoft.com/office/drawing/2014/main" xmlns=""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a16="http://schemas.microsoft.com/office/drawing/2014/main" xmlns=""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a16="http://schemas.microsoft.com/office/drawing/2014/main" xmlns=""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a16="http://schemas.microsoft.com/office/drawing/2014/main" xmlns="" id="{6138207B-DF52-4B5D-8DFE-21AF327BBE05}"/>
                </a:ext>
              </a:extLst>
            </p:cNvPr>
            <p:cNvSpPr/>
            <p:nvPr/>
          </p:nvSpPr>
          <p:spPr>
            <a:xfrm>
              <a:off x="5002165" y="3661283"/>
              <a:ext cx="1075936" cy="292388"/>
            </a:xfrm>
            <a:prstGeom prst="rect">
              <a:avLst/>
            </a:prstGeom>
          </p:spPr>
          <p:txBody>
            <a:bodyPr wrap="none">
              <a:spAutoFit/>
            </a:bodyPr>
            <a:lstStyle/>
            <a:p>
              <a:pPr algn="ctr"/>
              <a:r>
                <a:rPr lang="en-US" altLang="ko-KR" sz="1300" b="1" dirty="0">
                  <a:latin typeface="SamsungOne 400" panose="020B0503030303020204" pitchFamily="34" charset="0"/>
                  <a:ea typeface="SamsungOne 400" panose="020B0503030303020204" pitchFamily="34" charset="0"/>
                </a:rPr>
                <a:t>Fruit (input)</a:t>
              </a:r>
            </a:p>
          </p:txBody>
        </p:sp>
        <p:sp>
          <p:nvSpPr>
            <p:cNvPr id="75" name="직사각형 74">
              <a:extLst>
                <a:ext uri="{FF2B5EF4-FFF2-40B4-BE49-F238E27FC236}">
                  <a16:creationId xmlns:a16="http://schemas.microsoft.com/office/drawing/2014/main" xmlns="" id="{9457EEB9-D1CC-43D2-B264-0C92210AE306}"/>
                </a:ext>
              </a:extLst>
            </p:cNvPr>
            <p:cNvSpPr/>
            <p:nvPr/>
          </p:nvSpPr>
          <p:spPr>
            <a:xfrm>
              <a:off x="6171812" y="3663940"/>
              <a:ext cx="1383905"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Mixer (function)</a:t>
              </a:r>
            </a:p>
          </p:txBody>
        </p:sp>
        <p:sp>
          <p:nvSpPr>
            <p:cNvPr id="76" name="직사각형 75">
              <a:extLst>
                <a:ext uri="{FF2B5EF4-FFF2-40B4-BE49-F238E27FC236}">
                  <a16:creationId xmlns:a16="http://schemas.microsoft.com/office/drawing/2014/main" xmlns="" id="{87B95A77-1913-4B3A-8775-0C35D7B20996}"/>
                </a:ext>
              </a:extLst>
            </p:cNvPr>
            <p:cNvSpPr/>
            <p:nvPr/>
          </p:nvSpPr>
          <p:spPr>
            <a:xfrm>
              <a:off x="7571888" y="3669114"/>
              <a:ext cx="1218603"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Juice (output)</a:t>
              </a:r>
            </a:p>
          </p:txBody>
        </p:sp>
        <p:cxnSp>
          <p:nvCxnSpPr>
            <p:cNvPr id="77" name="직선 화살표 연결선 76">
              <a:extLst>
                <a:ext uri="{FF2B5EF4-FFF2-40B4-BE49-F238E27FC236}">
                  <a16:creationId xmlns:a16="http://schemas.microsoft.com/office/drawing/2014/main" xmlns=""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xmlns=""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a16="http://schemas.microsoft.com/office/drawing/2014/main" xmlns=""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0" name="직사각형 67">
              <a:extLst>
                <a:ext uri="{FF2B5EF4-FFF2-40B4-BE49-F238E27FC236}">
                  <a16:creationId xmlns:a16="http://schemas.microsoft.com/office/drawing/2014/main" xmlns=""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1" name="직사각형 68">
              <a:extLst>
                <a:ext uri="{FF2B5EF4-FFF2-40B4-BE49-F238E27FC236}">
                  <a16:creationId xmlns:a16="http://schemas.microsoft.com/office/drawing/2014/main" xmlns=""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a:solidFill>
                    <a:prstClr val="black">
                      <a:lumMod val="85000"/>
                      <a:lumOff val="15000"/>
                    </a:prstClr>
                  </a:solidFill>
                  <a:latin typeface="SamsungOne 400" panose="020B0503030303020204" pitchFamily="34" charset="0"/>
                  <a:ea typeface="SamsungOne 400" panose="020B0503030303020204" pitchFamily="34" charset="0"/>
                </a:rPr>
                <a:t>using p1, p2, p3</a:t>
              </a:r>
            </a:p>
          </p:txBody>
        </p:sp>
        <p:cxnSp>
          <p:nvCxnSpPr>
            <p:cNvPr id="52" name="직선 화살표 연결선 78">
              <a:extLst>
                <a:ext uri="{FF2B5EF4-FFF2-40B4-BE49-F238E27FC236}">
                  <a16:creationId xmlns:a16="http://schemas.microsoft.com/office/drawing/2014/main" xmlns=""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Function: A Set of Arrows </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 function can be seen simply as a set of arrows pointing from one number to another.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arrow comes from each x in the domain of f and points to the value f(x).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is an equation representing the relationship between variables and includes only algebraic operations.</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a16="http://schemas.microsoft.com/office/drawing/2014/main" xmlns=""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a16="http://schemas.microsoft.com/office/drawing/2014/main" xmlns=""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a16="http://schemas.microsoft.com/office/drawing/2014/main" xmlns=""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xmlns=""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xmlns=""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a16="http://schemas.microsoft.com/office/drawing/2014/main" xmlns=""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a16="http://schemas.microsoft.com/office/drawing/2014/main" xmlns=""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a16="http://schemas.microsoft.com/office/drawing/2014/main" xmlns=""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a16="http://schemas.microsoft.com/office/drawing/2014/main" xmlns=""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a16="http://schemas.microsoft.com/office/drawing/2014/main" xmlns=""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xmlns=""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Installing Anaconda Jupyter Notebook</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Environment Setting for Data Analysis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952D70FB-7FAE-4B89-825A-0661F77292D8}"/>
              </a:ext>
            </a:extLst>
          </p:cNvPr>
          <p:cNvGrpSpPr/>
          <p:nvPr/>
        </p:nvGrpSpPr>
        <p:grpSpPr>
          <a:xfrm>
            <a:off x="1182333" y="2583300"/>
            <a:ext cx="6335713" cy="3114856"/>
            <a:chOff x="1182333" y="2583300"/>
            <a:chExt cx="6335713" cy="3114856"/>
          </a:xfrm>
        </p:grpSpPr>
        <p:grpSp>
          <p:nvGrpSpPr>
            <p:cNvPr id="41" name="그룹 40">
              <a:extLst>
                <a:ext uri="{FF2B5EF4-FFF2-40B4-BE49-F238E27FC236}">
                  <a16:creationId xmlns:a16="http://schemas.microsoft.com/office/drawing/2014/main" xmlns=""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a16="http://schemas.microsoft.com/office/drawing/2014/main" xmlns=""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grpSp>
            <p:nvGrpSpPr>
              <p:cNvPr id="59" name="그룹 58">
                <a:extLst>
                  <a:ext uri="{FF2B5EF4-FFF2-40B4-BE49-F238E27FC236}">
                    <a16:creationId xmlns:a16="http://schemas.microsoft.com/office/drawing/2014/main" xmlns=""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a16="http://schemas.microsoft.com/office/drawing/2014/main" xmlns=""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262626"/>
                      </a:solidFill>
                      <a:latin typeface="SamsungOne 400" panose="020B0503030303020204" pitchFamily="34" charset="0"/>
                    </a:rPr>
                    <a:t>Install</a:t>
                  </a:r>
                  <a:r>
                    <a:rPr lang="en-US" altLang="ko-KR" sz="1400" b="1" dirty="0">
                      <a:solidFill>
                        <a:prstClr val="black">
                          <a:lumMod val="85000"/>
                          <a:lumOff val="15000"/>
                        </a:prstClr>
                      </a:solidFill>
                      <a:latin typeface="SamsungOne 400" panose="020B0503030303020204" pitchFamily="34" charset="0"/>
                    </a:rPr>
                    <a:t> Anaconda</a:t>
                  </a:r>
                  <a:endParaRPr lang="ko-KR" altLang="en-US" sz="1400" b="1" dirty="0">
                    <a:solidFill>
                      <a:prstClr val="black">
                        <a:lumMod val="85000"/>
                        <a:lumOff val="15000"/>
                      </a:prstClr>
                    </a:solidFill>
                    <a:latin typeface="SamsungOne 400" panose="020B0503030303020204" pitchFamily="34" charset="0"/>
                  </a:endParaRPr>
                </a:p>
              </p:txBody>
            </p:sp>
            <p:sp>
              <p:nvSpPr>
                <p:cNvPr id="61" name="타원 60">
                  <a:extLst>
                    <a:ext uri="{FF2B5EF4-FFF2-40B4-BE49-F238E27FC236}">
                      <a16:creationId xmlns:a16="http://schemas.microsoft.com/office/drawing/2014/main" xmlns=""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grpSp>
        <p:grpSp>
          <p:nvGrpSpPr>
            <p:cNvPr id="42" name="그룹 41">
              <a:extLst>
                <a:ext uri="{FF2B5EF4-FFF2-40B4-BE49-F238E27FC236}">
                  <a16:creationId xmlns:a16="http://schemas.microsoft.com/office/drawing/2014/main" xmlns=""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a16="http://schemas.microsoft.com/office/drawing/2014/main" xmlns=""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Tensorflow</a:t>
                </a:r>
                <a:endParaRPr lang="ko-KR" altLang="en-US" sz="1400" b="1"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53" name="사각형: 둥근 모서리 52">
                <a:extLst>
                  <a:ext uri="{FF2B5EF4-FFF2-40B4-BE49-F238E27FC236}">
                    <a16:creationId xmlns:a16="http://schemas.microsoft.com/office/drawing/2014/main" xmlns=""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Pandas</a:t>
                </a:r>
                <a:endParaRPr lang="ko-KR" altLang="en-US" sz="1400" b="1" dirty="0">
                  <a:solidFill>
                    <a:prstClr val="black">
                      <a:lumMod val="85000"/>
                      <a:lumOff val="15000"/>
                    </a:prstClr>
                  </a:solidFill>
                  <a:latin typeface="SamsungOne 400" panose="020B0503030303020204" pitchFamily="34" charset="0"/>
                </a:endParaRPr>
              </a:p>
            </p:txBody>
          </p:sp>
          <p:sp>
            <p:nvSpPr>
              <p:cNvPr id="54" name="사각형: 둥근 모서리 53">
                <a:extLst>
                  <a:ext uri="{FF2B5EF4-FFF2-40B4-BE49-F238E27FC236}">
                    <a16:creationId xmlns:a16="http://schemas.microsoft.com/office/drawing/2014/main" xmlns=""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Scipy</a:t>
                </a:r>
                <a:endParaRPr lang="ko-KR" altLang="en-US" sz="1400" b="1" dirty="0">
                  <a:solidFill>
                    <a:prstClr val="black">
                      <a:lumMod val="85000"/>
                      <a:lumOff val="15000"/>
                    </a:prstClr>
                  </a:solidFill>
                  <a:latin typeface="SamsungOne 400" panose="020B0503030303020204" pitchFamily="34" charset="0"/>
                </a:endParaRPr>
              </a:p>
            </p:txBody>
          </p:sp>
          <p:sp>
            <p:nvSpPr>
              <p:cNvPr id="55" name="사각형: 둥근 모서리 54">
                <a:extLst>
                  <a:ext uri="{FF2B5EF4-FFF2-40B4-BE49-F238E27FC236}">
                    <a16:creationId xmlns:a16="http://schemas.microsoft.com/office/drawing/2014/main" xmlns=""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Jupyto</a:t>
                </a:r>
                <a:endParaRPr lang="ko-KR" altLang="en-US" sz="1400" b="1" dirty="0">
                  <a:solidFill>
                    <a:prstClr val="black">
                      <a:lumMod val="85000"/>
                      <a:lumOff val="15000"/>
                    </a:prstClr>
                  </a:solidFill>
                  <a:latin typeface="SamsungOne 400" panose="020B0503030303020204" pitchFamily="34" charset="0"/>
                </a:endParaRPr>
              </a:p>
            </p:txBody>
          </p:sp>
          <p:sp>
            <p:nvSpPr>
              <p:cNvPr id="56" name="사각형: 둥근 모서리 55">
                <a:extLst>
                  <a:ext uri="{FF2B5EF4-FFF2-40B4-BE49-F238E27FC236}">
                    <a16:creationId xmlns:a16="http://schemas.microsoft.com/office/drawing/2014/main" xmlns=""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Numpy</a:t>
                </a:r>
                <a:endParaRPr lang="ko-KR" altLang="en-US" sz="1400" b="1" dirty="0">
                  <a:solidFill>
                    <a:prstClr val="black">
                      <a:lumMod val="85000"/>
                      <a:lumOff val="15000"/>
                    </a:prstClr>
                  </a:solidFill>
                  <a:latin typeface="SamsungOne 400" panose="020B0503030303020204" pitchFamily="34" charset="0"/>
                </a:endParaRPr>
              </a:p>
            </p:txBody>
          </p:sp>
          <p:sp>
            <p:nvSpPr>
              <p:cNvPr id="57" name="사각형: 둥근 모서리 56">
                <a:extLst>
                  <a:ext uri="{FF2B5EF4-FFF2-40B4-BE49-F238E27FC236}">
                    <a16:creationId xmlns:a16="http://schemas.microsoft.com/office/drawing/2014/main" xmlns=""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Python</a:t>
                </a:r>
                <a:endParaRPr lang="ko-KR" altLang="en-US" sz="1400" b="1" dirty="0">
                  <a:solidFill>
                    <a:prstClr val="black">
                      <a:lumMod val="85000"/>
                      <a:lumOff val="15000"/>
                    </a:prstClr>
                  </a:solidFill>
                  <a:latin typeface="SamsungOne 400" panose="020B0503030303020204" pitchFamily="34" charset="0"/>
                </a:endParaRPr>
              </a:p>
            </p:txBody>
          </p:sp>
        </p:grpSp>
        <p:grpSp>
          <p:nvGrpSpPr>
            <p:cNvPr id="43" name="그룹 42">
              <a:extLst>
                <a:ext uri="{FF2B5EF4-FFF2-40B4-BE49-F238E27FC236}">
                  <a16:creationId xmlns:a16="http://schemas.microsoft.com/office/drawing/2014/main" xmlns="" id="{08AD44C8-5D9B-4EC8-93C5-B34D96A40294}"/>
                </a:ext>
              </a:extLst>
            </p:cNvPr>
            <p:cNvGrpSpPr/>
            <p:nvPr/>
          </p:nvGrpSpPr>
          <p:grpSpPr>
            <a:xfrm>
              <a:off x="1182333" y="3129254"/>
              <a:ext cx="1500036" cy="731793"/>
              <a:chOff x="4485289" y="2489565"/>
              <a:chExt cx="1368843" cy="731793"/>
            </a:xfrm>
          </p:grpSpPr>
          <p:sp>
            <p:nvSpPr>
              <p:cNvPr id="49" name="직사각형 48">
                <a:extLst>
                  <a:ext uri="{FF2B5EF4-FFF2-40B4-BE49-F238E27FC236}">
                    <a16:creationId xmlns:a16="http://schemas.microsoft.com/office/drawing/2014/main" xmlns="" id="{556A828F-7CE8-4F13-B2D5-C0CF3CD6FF95}"/>
                  </a:ext>
                </a:extLst>
              </p:cNvPr>
              <p:cNvSpPr/>
              <p:nvPr/>
            </p:nvSpPr>
            <p:spPr>
              <a:xfrm>
                <a:off x="4770636" y="2573287"/>
                <a:ext cx="1083496" cy="648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rgbClr val="262626"/>
                    </a:solidFill>
                    <a:latin typeface="SamsungOne 400" panose="020B0503030303020204" pitchFamily="34" charset="0"/>
                  </a:rPr>
                  <a:t>Install </a:t>
                </a:r>
                <a:r>
                  <a:rPr lang="en-US" altLang="ko-KR" sz="1400" b="1" dirty="0" err="1">
                    <a:solidFill>
                      <a:srgbClr val="262626"/>
                    </a:solidFill>
                    <a:latin typeface="SamsungOne 400" panose="020B0503030303020204" pitchFamily="34" charset="0"/>
                  </a:rPr>
                  <a:t>Tensorflow</a:t>
                </a:r>
                <a:r>
                  <a:rPr lang="en-US" altLang="ko-KR" sz="1400" b="1" dirty="0">
                    <a:solidFill>
                      <a:srgbClr val="262626"/>
                    </a:solidFill>
                    <a:latin typeface="SamsungOne 400" panose="020B0503030303020204" pitchFamily="34" charset="0"/>
                  </a:rPr>
                  <a:t> (with </a:t>
                </a:r>
                <a:r>
                  <a:rPr lang="en-US" altLang="ko-KR" sz="1400" b="1" dirty="0" err="1">
                    <a:solidFill>
                      <a:srgbClr val="262626"/>
                    </a:solidFill>
                    <a:latin typeface="SamsungOne 400" panose="020B0503030303020204" pitchFamily="34" charset="0"/>
                  </a:rPr>
                  <a:t>Keras</a:t>
                </a:r>
                <a:r>
                  <a:rPr lang="en-US" altLang="ko-KR" sz="1400" b="1" dirty="0">
                    <a:solidFill>
                      <a:srgbClr val="262626"/>
                    </a:solidFill>
                    <a:latin typeface="SamsungOne 400" panose="020B0503030303020204" pitchFamily="34" charset="0"/>
                  </a:rPr>
                  <a:t>)</a:t>
                </a:r>
                <a:endParaRPr lang="ko-KR" altLang="en-US" sz="1400" b="1" dirty="0">
                  <a:solidFill>
                    <a:srgbClr val="262626"/>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grpSp>
        <p:pic>
          <p:nvPicPr>
            <p:cNvPr id="45" name="그림 44">
              <a:extLst>
                <a:ext uri="{FF2B5EF4-FFF2-40B4-BE49-F238E27FC236}">
                  <a16:creationId xmlns:a16="http://schemas.microsoft.com/office/drawing/2014/main" xmlns=""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gr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Graph of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f is a function with set A as a domain, we define the function f’s graph as a set of ordered pairs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 (x,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a Function</a:t>
            </a: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domain and range of the following function and draw its graph. </a:t>
              </a:r>
              <a:endParaRPr lang="ko-KR" altLang="en-US" sz="1400"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10080"/>
                <a:ext cx="8856984" cy="1195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given function f is defined for all real numbers x, and the phrase 3x+1 of x by f is also defined for all real numbers.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domain and the range of function f is the real number 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10080"/>
                <a:ext cx="8856984" cy="11957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0A3AD9C2-6AA2-4E4D-B6B6-35EEBE602993}"/>
              </a:ext>
            </a:extLst>
          </p:cNvPr>
          <p:cNvGrpSpPr/>
          <p:nvPr/>
        </p:nvGrpSpPr>
        <p:grpSpPr>
          <a:xfrm>
            <a:off x="558396" y="2924944"/>
            <a:ext cx="8782050" cy="3286125"/>
            <a:chOff x="558396" y="3019425"/>
            <a:chExt cx="8782050" cy="3286125"/>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a16="http://schemas.microsoft.com/office/drawing/2014/main" xmlns=""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a16="http://schemas.microsoft.com/office/drawing/2014/main" xmlns=""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a16="http://schemas.microsoft.com/office/drawing/2014/main" xmlns=""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a16="http://schemas.microsoft.com/office/drawing/2014/main" xmlns=""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a16="http://schemas.microsoft.com/office/drawing/2014/main" xmlns=""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a16="http://schemas.microsoft.com/office/drawing/2014/main" xmlns=""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first vertical line (or axis) is laid down, the function can be viewed as a graph.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placed on the horizontal axis, and the output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placed on the vertical axis.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then the position of the point</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𝑓</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(or below) the point a is determined by the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coordinate that corresponds to the function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𝑓</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 value at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𝑎</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point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𝑎</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itself.</a:t>
                </a:r>
              </a:p>
            </p:txBody>
          </p:sp>
        </mc:Choice>
        <mc:Fallback xmlns="">
          <p:sp>
            <p:nvSpPr>
              <p:cNvPr id="20" name="직사각형 19">
                <a:extLst>
                  <a:ext uri="{FF2B5EF4-FFF2-40B4-BE49-F238E27FC236}">
                    <a16:creationId xmlns="" xmlns:a16="http://schemas.microsoft.com/office/drawing/2014/main" xmlns:a14="http://schemas.microsoft.com/office/drawing/2010/main" id="{D6CB8262-532C-4B3C-996C-B0194D6B0888}"/>
                  </a:ext>
                </a:extLst>
              </p:cNvPr>
              <p:cNvSpPr>
                <a:spLocks noRot="1" noChangeAspect="1" noMove="1" noResize="1" noEditPoints="1" noAdjustHandles="1" noChangeArrowheads="1" noChangeShapeType="1" noTextEdit="1"/>
              </p:cNvSpPr>
              <p:nvPr/>
            </p:nvSpPr>
            <p:spPr>
              <a:xfrm>
                <a:off x="702940" y="1755207"/>
                <a:ext cx="8632825" cy="115081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curve consists of all points</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𝑥</m:t>
                    </m:r>
                    <m:r>
                      <a:rPr lang="en-US" altLang="ko-KR" sz="1300" i="1" dirty="0" err="1">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𝑦</m:t>
                    </m:r>
                    <m:r>
                      <a:rPr lang="en-US" altLang="ko-KR"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determined by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d>
                      <m:dPr>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is called the graph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a16="http://schemas.microsoft.com/office/drawing/2014/main" xmlns=""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a16="http://schemas.microsoft.com/office/drawing/2014/main" xmlns=""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xmlns=""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a16="http://schemas.microsoft.com/office/drawing/2014/main" xmlns=""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a16="http://schemas.microsoft.com/office/drawing/2014/main" xmlns=""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a16="http://schemas.microsoft.com/office/drawing/2014/main" xmlns=""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xmlns=""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xmlns=""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a16="http://schemas.microsoft.com/office/drawing/2014/main" xmlns=""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Examples of 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a16="http://schemas.microsoft.com/office/drawing/2014/main" xmlns=""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a16="http://schemas.microsoft.com/office/drawing/2014/main" xmlns=""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xmlns=""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a16="http://schemas.microsoft.com/office/drawing/2014/main" xmlns=""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a16="http://schemas.microsoft.com/office/drawing/2014/main" xmlns=""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a16="http://schemas.microsoft.com/office/drawing/2014/main" xmlns=""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xmlns=""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xmlns=""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xmlns=""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xmlns=""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xmlns=""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a16="http://schemas.microsoft.com/office/drawing/2014/main" xmlns=""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xmlns=""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xmlns=""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xmlns=""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xmlns=""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xmlns=""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xmlns=""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xmlns=""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xmlns=""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xmlns=""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xmlns=""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xmlns=""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a16="http://schemas.microsoft.com/office/drawing/2014/main" xmlns=""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112" name="TextBox 111">
                <a:extLst>
                  <a:ext uri="{FF2B5EF4-FFF2-40B4-BE49-F238E27FC236}">
                    <a16:creationId xmlns:a16="http://schemas.microsoft.com/office/drawing/2014/main" xmlns=""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a16="http://schemas.microsoft.com/office/drawing/2014/main" xmlns=""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a16="http://schemas.microsoft.com/office/drawing/2014/main" xmlns=""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xmlns=""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a16="http://schemas.microsoft.com/office/drawing/2014/main" xmlns=""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a16="http://schemas.microsoft.com/office/drawing/2014/main" xmlns=""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xmlns=""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a16="http://schemas.microsoft.com/office/drawing/2014/main" xmlns=""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xmlns=""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xmlns=""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xmlns=""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77" name="TextBox 76">
                <a:extLst>
                  <a:ext uri="{FF2B5EF4-FFF2-40B4-BE49-F238E27FC236}">
                    <a16:creationId xmlns:a16="http://schemas.microsoft.com/office/drawing/2014/main" xmlns=""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xmlns=""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xmlns=""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xmlns=""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a16="http://schemas.microsoft.com/office/drawing/2014/main" xmlns=""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xmlns=""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xmlns=""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a16="http://schemas.microsoft.com/office/drawing/2014/main" xmlns=""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xmlns=""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45" name="TextBox 44">
              <a:extLst>
                <a:ext uri="{FF2B5EF4-FFF2-40B4-BE49-F238E27FC236}">
                  <a16:creationId xmlns:a16="http://schemas.microsoft.com/office/drawing/2014/main" xmlns=""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a16="http://schemas.microsoft.com/office/drawing/2014/main" xmlns=""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a16="http://schemas.microsoft.com/office/drawing/2014/main" xmlns=""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xmlns=""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possible to “insert” one function into another.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a16="http://schemas.microsoft.com/office/drawing/2014/main" xmlns=""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 Composite Function?</a:t>
            </a:r>
          </a:p>
        </p:txBody>
      </p:sp>
      <p:grpSp>
        <p:nvGrpSpPr>
          <p:cNvPr id="17" name="그룹 16">
            <a:extLst>
              <a:ext uri="{FF2B5EF4-FFF2-40B4-BE49-F238E27FC236}">
                <a16:creationId xmlns:a16="http://schemas.microsoft.com/office/drawing/2014/main" xmlns=""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a16="http://schemas.microsoft.com/office/drawing/2014/main" xmlns=""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a16="http://schemas.microsoft.com/office/drawing/2014/main" xmlns=""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g</a:t>
              </a:r>
            </a:p>
          </p:txBody>
        </p:sp>
        <p:sp>
          <p:nvSpPr>
            <p:cNvPr id="23" name="직사각형 22">
              <a:extLst>
                <a:ext uri="{FF2B5EF4-FFF2-40B4-BE49-F238E27FC236}">
                  <a16:creationId xmlns:a16="http://schemas.microsoft.com/office/drawing/2014/main" xmlns=""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 400" panose="020B0503030303020204" pitchFamily="34" charset="0"/>
                  <a:ea typeface="SamsungOne 400" panose="020B0503030303020204" pitchFamily="34" charset="0"/>
                </a:rPr>
                <a:t>G(f(x))</a:t>
              </a:r>
            </a:p>
          </p:txBody>
        </p:sp>
        <p:sp>
          <p:nvSpPr>
            <p:cNvPr id="24" name="직사각형 23">
              <a:extLst>
                <a:ext uri="{FF2B5EF4-FFF2-40B4-BE49-F238E27FC236}">
                  <a16:creationId xmlns:a16="http://schemas.microsoft.com/office/drawing/2014/main" xmlns=""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25" name="모서리가 둥근 직사각형 4">
              <a:extLst>
                <a:ext uri="{FF2B5EF4-FFF2-40B4-BE49-F238E27FC236}">
                  <a16:creationId xmlns:a16="http://schemas.microsoft.com/office/drawing/2014/main" xmlns=""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 400" panose="020B0503030303020204" pitchFamily="34" charset="0"/>
              </a:endParaRPr>
            </a:p>
          </p:txBody>
        </p:sp>
        <p:sp>
          <p:nvSpPr>
            <p:cNvPr id="26" name="직사각형 25">
              <a:extLst>
                <a:ext uri="{FF2B5EF4-FFF2-40B4-BE49-F238E27FC236}">
                  <a16:creationId xmlns:a16="http://schemas.microsoft.com/office/drawing/2014/main" xmlns=""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x</a:t>
              </a:r>
            </a:p>
          </p:txBody>
        </p:sp>
        <p:sp>
          <p:nvSpPr>
            <p:cNvPr id="30" name="직사각형 29">
              <a:extLst>
                <a:ext uri="{FF2B5EF4-FFF2-40B4-BE49-F238E27FC236}">
                  <a16:creationId xmlns:a16="http://schemas.microsoft.com/office/drawing/2014/main" xmlns=""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substitute a value for x, or a function for x. In other words, the combination of several functions as follows is called a composite function. </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12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8" name="그룹 7">
            <a:extLst>
              <a:ext uri="{FF2B5EF4-FFF2-40B4-BE49-F238E27FC236}">
                <a16:creationId xmlns:a16="http://schemas.microsoft.com/office/drawing/2014/main" xmlns=""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a16="http://schemas.microsoft.com/office/drawing/2014/main" xmlns=""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a16="http://schemas.microsoft.com/office/drawing/2014/main" xmlns=""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xmlns=""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a16="http://schemas.microsoft.com/office/drawing/2014/main" xmlns=""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xmlns=""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a16="http://schemas.microsoft.com/office/drawing/2014/main" xmlns=""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xmlns=""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a16="http://schemas.microsoft.com/office/drawing/2014/main" xmlns=""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a16="http://schemas.microsoft.com/office/drawing/2014/main" xmlns=""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a16="http://schemas.microsoft.com/office/drawing/2014/main" xmlns=""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xmlns=""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a16="http://schemas.microsoft.com/office/drawing/2014/main" xmlns=""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xmlns=""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a16="http://schemas.microsoft.com/office/drawing/2014/main" xmlns=""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a16="http://schemas.microsoft.com/office/drawing/2014/main" xmlns=""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a16="http://schemas.microsoft.com/office/drawing/2014/main" xmlns=""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a16="http://schemas.microsoft.com/office/drawing/2014/main" xmlns=""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a16="http://schemas.microsoft.com/office/drawing/2014/main" xmlns=""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908183" cy="233910"/>
            <a:chOff x="559817" y="2136914"/>
            <a:chExt cx="8908183" cy="233910"/>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7558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respectively.</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755818" cy="233910"/>
                </a:xfrm>
                <a:prstGeom prst="rect">
                  <a:avLst/>
                </a:prstGeom>
                <a:blipFill rotWithShape="0">
                  <a:blip r:embed="rId3"/>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xmlns=""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Inverse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combining two functions, sometimes, nothing happens.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m:rPr>
                        <m:sty m:val="p"/>
                      </m:rPr>
                      <a:rPr lang="en-US" altLang="ko-KR" sz="130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a:solidFill>
                              <a:prstClr val="black"/>
                            </a:solidFill>
                            <a:latin typeface="Cambria Math" panose="02040503050406030204" pitchFamily="18" charset="0"/>
                            <a:ea typeface="Cambria Math" panose="02040503050406030204" pitchFamily="18" charset="0"/>
                          </a:rPr>
                          <m:t>x</m:t>
                        </m:r>
                      </m:e>
                    </m:d>
                    <m:r>
                      <a:rPr lang="en-US" altLang="ko-KR" sz="130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rPr>
                      <m:t> </m:t>
                    </m:r>
                    <m:r>
                      <a:rPr lang="en-US" altLang="ko-KR" sz="1300" b="0" i="1" smtClean="0">
                        <a:solidFill>
                          <a:prstClr val="black"/>
                        </a:solidFill>
                        <a:latin typeface="Cambria Math" panose="02040503050406030204" pitchFamily="18" charset="0"/>
                      </a:rPr>
                      <m:t>𝑎𝑛𝑑</m:t>
                    </m:r>
                    <m: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d>
                      <m:dPr>
                        <m:ctrlPr>
                          <a:rPr lang="en-US" altLang="ko-KR" sz="1300" i="1">
                            <a:solidFill>
                              <a:prstClr val="black"/>
                            </a:solidFill>
                            <a:latin typeface="Cambria Math" panose="02040503050406030204" pitchFamily="18" charset="0"/>
                            <a:ea typeface="Cambria Math" panose="02040503050406030204" pitchFamily="18" charset="0"/>
                          </a:rPr>
                        </m:ctrlPr>
                      </m:dPr>
                      <m:e>
                        <m:r>
                          <a:rPr lang="en-US" altLang="ko-KR" sz="1300" i="1">
                            <a:solidFill>
                              <a:prstClr val="black"/>
                            </a:solidFill>
                            <a:latin typeface="Cambria Math" panose="02040503050406030204" pitchFamily="18" charset="0"/>
                            <a:ea typeface="Cambria Math" panose="02040503050406030204" pitchFamily="18" charset="0"/>
                          </a:rPr>
                          <m:t>𝑦</m:t>
                        </m:r>
                      </m:e>
                    </m:d>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then</m:t>
                    </m:r>
                  </m:oMath>
                </a14:m>
                <a:r>
                  <a:rPr lang="ko-KR" altLang="en-US" sz="1300" dirty="0">
                    <a:solidFill>
                      <a:prstClr val="black"/>
                    </a:solidFill>
                  </a:rPr>
                  <a:t> </a:t>
                </a:r>
                <a:r>
                  <a:rPr lang="en-US" altLang="ko-KR" sz="1300" dirty="0">
                    <a:solidFill>
                      <a:prstClr val="black"/>
                    </a:solidFill>
                    <a:latin typeface="Cambria Math" panose="02040503050406030204" pitchFamily="18" charset="0"/>
                    <a:ea typeface="Cambria Math" panose="02040503050406030204" pitchFamily="18"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oMath>
                </a14:m>
                <a:r>
                  <a:rPr lang="en-US" altLang="ko-KR" sz="1300" dirty="0">
                    <a:solidFill>
                      <a:prstClr val="black"/>
                    </a:solidFill>
                    <a:latin typeface="Cambria Math" panose="02040503050406030204" pitchFamily="18" charset="0"/>
                    <a:ea typeface="Cambria Math" panose="02040503050406030204" pitchFamily="18"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Cambria Math" panose="02040503050406030204" pitchFamily="18" charset="0"/>
                    <a:ea typeface="Cambria Math" panose="02040503050406030204" pitchFamily="18" charset="0"/>
                  </a:rPr>
                  <a:t>If</a:t>
                </a:r>
                <a:r>
                  <a:rPr lang="ko-KR" altLang="en-US" sz="1300" dirty="0">
                    <a:solidFill>
                      <a:prstClr val="black"/>
                    </a:solidFill>
                    <a:latin typeface="Cambria Math" panose="02040503050406030204" pitchFamily="18" charset="0"/>
                    <a:ea typeface="Cambria Math" panose="02040503050406030204" pitchFamily="18" charset="0"/>
                  </a:rPr>
                  <a:t> </a:t>
                </a:r>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inserted into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x is returned. This is because h cubes the cube root. Eventually, g returns the result of f to its original state.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is a one-to-one function, we can create a new function,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an inverse function of f.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every x in the domain,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follows.</a:t>
                </a:r>
              </a:p>
              <a:p>
                <a:pPr lvl="0" defTabSz="914400" latinLnBrk="1"/>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𝑓</m:t>
                        </m:r>
                      </m:e>
                      <m:sup>
                        <m:r>
                          <a:rPr lang="en-US" altLang="ko-KR" sz="1600" i="1">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Cambria Math" panose="02040503050406030204" pitchFamily="18" charset="0"/>
                    <a:ea typeface="Cambria Math" panose="02040503050406030204" pitchFamily="18" charset="0"/>
                  </a:rPr>
                  <a:t>(f(x)) = x</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a16="http://schemas.microsoft.com/office/drawing/2014/main" xmlns=""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xmlns=""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xmlns=""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an Inverse Function?</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xmlns="" id="{13F61F06-2DB6-4230-ACF7-FF0CF826133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Exponents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An exponent is the number multiplied by a specific number called a base.  </a:t>
              </a: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expressed by a base and exponent is called a power. It is usually represented in a power of 10.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2 is multiplied 3 times by the number of exponents. In this case, 3 is an exponent, and 2 is a base.</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190126DA-D304-029C-4224-5964567F9F14}"/>
              </a:ext>
            </a:extLst>
          </p:cNvPr>
          <p:cNvPicPr>
            <a:picLocks noChangeAspect="1"/>
          </p:cNvPicPr>
          <p:nvPr/>
        </p:nvPicPr>
        <p:blipFill rotWithShape="1">
          <a:blip r:embed="rId3">
            <a:extLst>
              <a:ext uri="{28A0092B-C50C-407E-A947-70E740481C1C}">
                <a14:useLocalDpi xmlns:a14="http://schemas.microsoft.com/office/drawing/2010/main" val="0"/>
              </a:ext>
            </a:extLst>
          </a:blip>
          <a:srcRect l="252" t="10285" r="1285"/>
          <a:stretch/>
        </p:blipFill>
        <p:spPr>
          <a:xfrm>
            <a:off x="712182" y="2046268"/>
            <a:ext cx="7613412" cy="4221763"/>
          </a:xfrm>
          <a:prstGeom prst="rect">
            <a:avLst/>
          </a:prstGeom>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6" name="그림 5" descr="라인, 그래픽, 폰트, 상징이(가) 표시된 사진&#10;&#10;자동 생성된 설명">
            <a:extLst>
              <a:ext uri="{FF2B5EF4-FFF2-40B4-BE49-F238E27FC236}">
                <a16:creationId xmlns:a16="http://schemas.microsoft.com/office/drawing/2014/main" xmlns="" id="{D58CB2F5-5257-D3F6-86A9-1D574DBB3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6754" y="5078809"/>
            <a:ext cx="299703" cy="299703"/>
          </a:xfrm>
          <a:prstGeom prst="rect">
            <a:avLst/>
          </a:prstGeom>
        </p:spPr>
      </p:pic>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0" name="직사각형 29">
            <a:extLst>
              <a:ext uri="{FF2B5EF4-FFF2-40B4-BE49-F238E27FC236}">
                <a16:creationId xmlns:a16="http://schemas.microsoft.com/office/drawing/2014/main" xmlns=""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xmlns=""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a16="http://schemas.microsoft.com/office/drawing/2014/main" xmlns=""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Logarithms: The Opposite of Exponentials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case, the index 3 signifies how many times the base 2 must be multiplied. The value meaning ‘how many times does 2 need to be multiplied to become 8?’ is called a log. It can be represented with the symbol </a:t>
                </a:r>
                <a14:m>
                  <m:oMath xmlns:m="http://schemas.openxmlformats.org/officeDocument/2006/math">
                    <m:sSub>
                      <m:sSub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8=3</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this time, 2 is called the base, and 8 is called the antilogarithm. </a:t>
                </a:r>
              </a:p>
            </p:txBody>
          </p:sp>
        </mc:Choice>
        <mc:Fallback xmlns="">
          <p:sp>
            <p:nvSpPr>
              <p:cNvPr id="34" name="직사각형 33">
                <a:extLst>
                  <a:ext uri="{FF2B5EF4-FFF2-40B4-BE49-F238E27FC236}">
                    <a16:creationId xmlns="" xmlns:a16="http://schemas.microsoft.com/office/drawing/2014/main" xmlns:a14="http://schemas.microsoft.com/office/drawing/2010/main" id="{7C6D2A00-5334-4B2B-8758-FF9E00D23F3A}"/>
                  </a:ext>
                </a:extLst>
              </p:cNvPr>
              <p:cNvSpPr>
                <a:spLocks noRot="1" noChangeAspect="1" noMove="1" noResize="1" noEditPoints="1" noAdjustHandles="1" noChangeArrowheads="1" noChangeShapeType="1" noTextEdit="1"/>
              </p:cNvSpPr>
              <p:nvPr/>
            </p:nvSpPr>
            <p:spPr>
              <a:xfrm>
                <a:off x="702940" y="2259944"/>
                <a:ext cx="8632825" cy="745571"/>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7" name="그룹 6">
            <a:extLst>
              <a:ext uri="{FF2B5EF4-FFF2-40B4-BE49-F238E27FC236}">
                <a16:creationId xmlns:a16="http://schemas.microsoft.com/office/drawing/2014/main" xmlns=""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a16="http://schemas.microsoft.com/office/drawing/2014/main" xmlns=""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a16="http://schemas.microsoft.com/office/drawing/2014/main" xmlns=""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37" name="사각형: 둥근 모서리 36">
                <a:extLst>
                  <a:ext uri="{FF2B5EF4-FFF2-40B4-BE49-F238E27FC236}">
                    <a16:creationId xmlns:a16="http://schemas.microsoft.com/office/drawing/2014/main" xmlns=""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Exponentials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a16="http://schemas.microsoft.com/office/drawing/2014/main" xmlns=""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a16="http://schemas.microsoft.com/office/drawing/2014/main" xmlns=""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43" name="사각형: 둥근 모서리 42">
                <a:extLst>
                  <a:ext uri="{FF2B5EF4-FFF2-40B4-BE49-F238E27FC236}">
                    <a16:creationId xmlns:a16="http://schemas.microsoft.com/office/drawing/2014/main" xmlns=""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Logarithms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a16="http://schemas.microsoft.com/office/drawing/2014/main" xmlns=""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SamsungOne 400" panose="020B0503030303020204" pitchFamily="34" charset="0"/>
                </a:rPr>
                <a:t>Exponents</a:t>
              </a:r>
              <a:r>
                <a:rPr lang="ko-KR" altLang="en-US" sz="1400" b="1" dirty="0">
                  <a:solidFill>
                    <a:schemeClr val="bg1"/>
                  </a:solidFill>
                  <a:latin typeface="SamsungOne 400" panose="020B0503030303020204" pitchFamily="34" charset="0"/>
                </a:rPr>
                <a:t>         </a:t>
              </a:r>
              <a:r>
                <a:rPr lang="en-US" altLang="ko-KR" sz="1400" b="1" dirty="0">
                  <a:solidFill>
                    <a:schemeClr val="bg1"/>
                  </a:solidFill>
                  <a:latin typeface="SamsungOne 400" panose="020B0503030303020204" pitchFamily="34" charset="0"/>
                </a:rPr>
                <a:t>Log</a:t>
              </a:r>
              <a:endParaRPr lang="ko-KR" altLang="en-US" sz="1400" b="1" dirty="0">
                <a:solidFill>
                  <a:schemeClr val="bg1"/>
                </a:solidFill>
                <a:latin typeface="SamsungOne 400" panose="020B0503030303020204" pitchFamily="34" charset="0"/>
              </a:endParaRPr>
            </a:p>
          </p:txBody>
        </p:sp>
        <p:cxnSp>
          <p:nvCxnSpPr>
            <p:cNvPr id="56" name="연결선: 꺾임 55">
              <a:extLst>
                <a:ext uri="{FF2B5EF4-FFF2-40B4-BE49-F238E27FC236}">
                  <a16:creationId xmlns:a16="http://schemas.microsoft.com/office/drawing/2014/main" xmlns=""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xmlns=""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a16="http://schemas.microsoft.com/office/drawing/2014/main" xmlns=""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Base</a:t>
              </a:r>
              <a:endParaRPr lang="ko-KR" altLang="en-US" sz="1400" b="1" dirty="0">
                <a:solidFill>
                  <a:prstClr val="black">
                    <a:lumMod val="85000"/>
                    <a:lumOff val="15000"/>
                  </a:prstClr>
                </a:solidFill>
                <a:latin typeface="SamsungOne 400" panose="020B0503030303020204" pitchFamily="34" charset="0"/>
              </a:endParaRPr>
            </a:p>
          </p:txBody>
        </p:sp>
        <p:cxnSp>
          <p:nvCxnSpPr>
            <p:cNvPr id="73" name="연결선: 꺾임 72">
              <a:extLst>
                <a:ext uri="{FF2B5EF4-FFF2-40B4-BE49-F238E27FC236}">
                  <a16:creationId xmlns:a16="http://schemas.microsoft.com/office/drawing/2014/main" xmlns=""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a16="http://schemas.microsoft.com/office/drawing/2014/main" xmlns=""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a16="http://schemas.microsoft.com/office/drawing/2014/main" xmlns=""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Antilog</a:t>
              </a:r>
              <a:endParaRPr lang="ko-KR" altLang="en-US" sz="1400" b="1" dirty="0">
                <a:solidFill>
                  <a:prstClr val="black">
                    <a:lumMod val="85000"/>
                    <a:lumOff val="15000"/>
                  </a:prstClr>
                </a:solidFill>
                <a:latin typeface="SamsungOne 400" panose="020B0503030303020204" pitchFamily="34" charset="0"/>
              </a:endParaRPr>
            </a:p>
          </p:txBody>
        </p:sp>
        <p:cxnSp>
          <p:nvCxnSpPr>
            <p:cNvPr id="76" name="연결선: 꺾임 75">
              <a:extLst>
                <a:ext uri="{FF2B5EF4-FFF2-40B4-BE49-F238E27FC236}">
                  <a16:creationId xmlns:a16="http://schemas.microsoft.com/office/drawing/2014/main" xmlns=""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xmlns=""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xmlns=""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Exponential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the form as shown below</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the “base” a is a constant, and the exponent x is a variable.</a:t>
            </a:r>
          </a:p>
        </p:txBody>
      </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a16="http://schemas.microsoft.com/office/drawing/2014/main" xmlns=""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a16="http://schemas.microsoft.com/office/drawing/2014/main" xmlns=""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a16="http://schemas.microsoft.com/office/drawing/2014/main" xmlns=""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a16="http://schemas.microsoft.com/office/drawing/2014/main" xmlns=""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a16="http://schemas.microsoft.com/office/drawing/2014/main" xmlns=""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a16="http://schemas.microsoft.com/office/drawing/2014/main" xmlns=""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a16="http://schemas.microsoft.com/office/drawing/2014/main" xmlns=""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xmlns=""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a16="http://schemas.microsoft.com/office/drawing/2014/main" xmlns=""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When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a16="http://schemas.microsoft.com/office/drawing/2014/main" xmlns=""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a16="http://schemas.microsoft.com/office/drawing/2014/main" xmlns=""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a16="http://schemas.microsoft.com/office/drawing/2014/main" xmlns=""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a16="http://schemas.microsoft.com/office/drawing/2014/main" xmlns=""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a16="http://schemas.microsoft.com/office/drawing/2014/main" xmlns=""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a16="http://schemas.microsoft.com/office/drawing/2014/main" xmlns=""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a16="http://schemas.microsoft.com/office/drawing/2014/main" xmlns=""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a16="http://schemas.microsoft.com/office/drawing/2014/main" xmlns=""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When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a16="http://schemas.microsoft.com/office/drawing/2014/main" xmlns=""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a16="http://schemas.microsoft.com/office/drawing/2014/main" xmlns=""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exponential function </a:t>
                  </a:r>
                  <a14:m>
                    <m:oMath xmlns:m="http://schemas.openxmlformats.org/officeDocument/2006/math">
                      <m:r>
                        <a:rPr lang="en-US" altLang="ko-KR" sz="1300" b="1" i="1" dirty="0" smtClean="0">
                          <a:solidFill>
                            <a:srgbClr val="1429A0"/>
                          </a:solidFill>
                          <a:latin typeface="Cambria Math" panose="02040503050406030204" pitchFamily="18" charset="0"/>
                        </a:rPr>
                        <m:t>𝒚</m:t>
                      </m:r>
                      <m:r>
                        <a:rPr lang="en-US" altLang="ko-KR" sz="1300" b="1" i="1" dirty="0" smtClean="0">
                          <a:solidFill>
                            <a:srgbClr val="1429A0"/>
                          </a:solidFill>
                          <a:latin typeface="Cambria Math" panose="02040503050406030204" pitchFamily="18" charset="0"/>
                        </a:rPr>
                        <m:t>=</m:t>
                      </m:r>
                      <m:r>
                        <a:rPr lang="en-US" altLang="ko-KR" sz="1300" b="1" i="1" dirty="0" smtClean="0">
                          <a:solidFill>
                            <a:srgbClr val="1429A0"/>
                          </a:solidFill>
                          <a:latin typeface="Cambria Math" panose="02040503050406030204" pitchFamily="18" charset="0"/>
                        </a:rPr>
                        <m:t>𝒂</m:t>
                      </m:r>
                      <m:r>
                        <a:rPr lang="en-US" altLang="ko-KR" sz="1300" b="1" i="1" baseline="30000" dirty="0">
                          <a:solidFill>
                            <a:srgbClr val="1429A0"/>
                          </a:solidFill>
                          <a:latin typeface="Cambria Math" panose="02040503050406030204" pitchFamily="18" charset="0"/>
                        </a:rPr>
                        <m:t>𝟐</m:t>
                      </m:r>
                      <m:r>
                        <a:rPr lang="en-US" altLang="ko-KR" sz="13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 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56" name="TextBox 55">
                  <a:extLst>
                    <a:ext uri="{FF2B5EF4-FFF2-40B4-BE49-F238E27FC236}">
                      <a16:creationId xmlns="" xmlns:a16="http://schemas.microsoft.com/office/drawing/2014/main" xmlns:a14="http://schemas.microsoft.com/office/drawing/2010/main" id="{6DB288FE-F233-4BFB-9AD4-1A259135E09F}"/>
                    </a:ext>
                  </a:extLst>
                </p:cNvPr>
                <p:cNvSpPr txBox="1">
                  <a:spLocks noRot="1" noChangeAspect="1" noMove="1" noResize="1" noEditPoints="1" noAdjustHandles="1" noChangeArrowheads="1" noChangeShapeType="1" noTextEdit="1"/>
                </p:cNvSpPr>
                <p:nvPr/>
              </p:nvSpPr>
              <p:spPr>
                <a:xfrm>
                  <a:off x="2429311" y="5622023"/>
                  <a:ext cx="4826602" cy="292388"/>
                </a:xfrm>
                <a:prstGeom prst="rect">
                  <a:avLst/>
                </a:prstGeom>
                <a:blipFill rotWithShape="0">
                  <a:blip r:embed="rId4"/>
                  <a:stretch>
                    <a:fillRect t="-208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200" b="0" i="0" dirty="0" smtClean="0">
                          <a:solidFill>
                            <a:prstClr val="black">
                              <a:lumMod val="85000"/>
                              <a:lumOff val="15000"/>
                            </a:prstClr>
                          </a:solidFill>
                          <a:latin typeface="Cambria Math" panose="02040503050406030204" pitchFamily="18" charset="0"/>
                        </a:rPr>
                        <m:t>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&gt;0,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≠1</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the graph of the exponential function </a:t>
                  </a: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r>
                        <a:rPr lang="en-US" altLang="ko-KR" sz="1200" i="1" dirty="0" smtClean="0">
                          <a:solidFill>
                            <a:prstClr val="black">
                              <a:lumMod val="85000"/>
                              <a:lumOff val="15000"/>
                            </a:prstClr>
                          </a:solidFill>
                          <a:latin typeface="Cambria Math" panose="02040503050406030204" pitchFamily="18" charset="0"/>
                        </a:rPr>
                        <m:t>=</m:t>
                      </m:r>
                      <m:r>
                        <a:rPr lang="en-US" altLang="ko-KR" sz="1200" i="1" dirty="0" smtClean="0">
                          <a:solidFill>
                            <a:prstClr val="black">
                              <a:lumMod val="85000"/>
                              <a:lumOff val="15000"/>
                            </a:prstClr>
                          </a:solidFill>
                          <a:latin typeface="Cambria Math" panose="02040503050406030204" pitchFamily="18" charset="0"/>
                        </a:rPr>
                        <m:t>𝑎𝑥</m:t>
                      </m:r>
                    </m:oMath>
                  </a14:m>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p>
              </p:txBody>
            </p:sp>
          </mc:Choice>
          <mc:Fallback xmlns="">
            <p:sp>
              <p:nvSpPr>
                <p:cNvPr id="57" name="TextBox 56">
                  <a:extLst>
                    <a:ext uri="{FF2B5EF4-FFF2-40B4-BE49-F238E27FC236}">
                      <a16:creationId xmlns="" xmlns:a16="http://schemas.microsoft.com/office/drawing/2014/main" xmlns:a14="http://schemas.microsoft.com/office/drawing/2010/main" id="{4F97A4F5-A534-4D91-947D-43D365578D2C}"/>
                    </a:ext>
                  </a:extLst>
                </p:cNvPr>
                <p:cNvSpPr txBox="1">
                  <a:spLocks noRot="1" noChangeAspect="1" noMove="1" noResize="1" noEditPoints="1" noAdjustHandles="1" noChangeArrowheads="1" noChangeShapeType="1" noTextEdit="1"/>
                </p:cNvSpPr>
                <p:nvPr/>
              </p:nvSpPr>
              <p:spPr>
                <a:xfrm>
                  <a:off x="862474" y="2829132"/>
                  <a:ext cx="7960277" cy="461665"/>
                </a:xfrm>
                <a:prstGeom prst="rect">
                  <a:avLst/>
                </a:prstGeom>
                <a:blipFill rotWithShape="0">
                  <a:blip r:embed="rId5"/>
                  <a:stretch>
                    <a:fillRect t="-1316" r="-153" b="-789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xmlns=""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base is 1 in the exponent, it means nothing, so it is taken out altogether.</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a16="http://schemas.microsoft.com/office/drawing/2014/main" xmlns=""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a:solidFill>
                    <a:srgbClr val="007D86"/>
                  </a:solidFill>
                  <a:latin typeface="D2Coding" panose="020B0609020101020101" pitchFamily="49" charset="-127"/>
                  <a:ea typeface="D2Coding" panose="020B0609020101020101" pitchFamily="49" charset="-127"/>
                </a:rPr>
                <a:t>y2=2</a:t>
              </a:r>
              <a:r>
                <a:rPr lang="en-US" altLang="ko-KR" sz="1100" i="1" baseline="30000" dirty="0">
                  <a:solidFill>
                    <a:srgbClr val="007D86"/>
                  </a:solidFill>
                  <a:latin typeface="D2Coding" panose="020B0609020101020101" pitchFamily="49" charset="-127"/>
                  <a:ea typeface="D2Coding" panose="020B0609020101020101" pitchFamily="49" charset="-127"/>
                </a:rPr>
                <a:t>**</a:t>
              </a:r>
              <a:r>
                <a:rPr lang="en-US" altLang="ko-KR" sz="1100" i="1" dirty="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Graphs of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3" name="그룹 12">
              <a:extLst>
                <a:ext uri="{FF2B5EF4-FFF2-40B4-BE49-F238E27FC236}">
                  <a16:creationId xmlns:a16="http://schemas.microsoft.com/office/drawing/2014/main" xmlns=""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a16="http://schemas.microsoft.com/office/drawing/2014/main" xmlns=""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a16="http://schemas.microsoft.com/office/drawing/2014/main" xmlns=""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a16="http://schemas.microsoft.com/office/drawing/2014/main" xmlns=""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a16="http://schemas.microsoft.com/office/drawing/2014/main" xmlns=""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xmlns=""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a16="http://schemas.microsoft.com/office/drawing/2014/main" xmlns=""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a16="http://schemas.microsoft.com/office/drawing/2014/main" xmlns=""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xmlns=""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a16="http://schemas.microsoft.com/office/drawing/2014/main" xmlns=""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xmlns=""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a16="http://schemas.microsoft.com/office/drawing/2014/main" xmlns=""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a16="http://schemas.microsoft.com/office/drawing/2014/main" xmlns=""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2" name="그룹 41">
              <a:extLst>
                <a:ext uri="{FF2B5EF4-FFF2-40B4-BE49-F238E27FC236}">
                  <a16:creationId xmlns:a16="http://schemas.microsoft.com/office/drawing/2014/main" xmlns=""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a16="http://schemas.microsoft.com/office/drawing/2014/main" xmlns=""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xmlns=""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a16="http://schemas.microsoft.com/office/drawing/2014/main" xmlns=""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a16="http://schemas.microsoft.com/office/drawing/2014/main" xmlns=""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xmlns=""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xmlns=""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xmlns=""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xmlns=""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xmlns=""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a16="http://schemas.microsoft.com/office/drawing/2014/main" xmlns=""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a16="http://schemas.microsoft.com/office/drawing/2014/main" xmlns=""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a16="http://schemas.microsoft.com/office/drawing/2014/main" xmlns=""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a16="http://schemas.microsoft.com/office/drawing/2014/main" xmlns=""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xmlns=""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xmlns=""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a16="http://schemas.microsoft.com/office/drawing/2014/main" xmlns=""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xmlns=""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xmlns=""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a16="http://schemas.microsoft.com/office/drawing/2014/main" xmlns=""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xmlns=""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Logarithms (log)</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Logarithmic Function (log function)</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06402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The log function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&gt;0, </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set of real numbers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set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064021"/>
                <a:ext cx="8632825" cy="54551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the definition of logarithms,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the inverse function of the exponential function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(logarithmic function).</a:t>
                </a:r>
              </a:p>
            </p:txBody>
          </p:sp>
        </mc:Choice>
        <mc:Fallback xmlns="">
          <p:sp>
            <p:nvSpPr>
              <p:cNvPr id="15" name="직사각형 14">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4469" y="2885455"/>
                <a:ext cx="8632825" cy="545516"/>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&gt;0,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≠1</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the graph of the logarithmic function</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m:rPr>
                        <m:sty m:val="p"/>
                      </m:rPr>
                      <a:rPr lang="en-US" altLang="ko-KR" sz="1400" dirty="0">
                        <a:solidFill>
                          <a:prstClr val="black">
                            <a:lumMod val="85000"/>
                            <a:lumOff val="15000"/>
                          </a:prstClr>
                        </a:solidFill>
                        <a:latin typeface="Cambria Math" panose="02040503050406030204" pitchFamily="18" charset="0"/>
                      </a:rPr>
                      <m:t>y</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sSub>
                          <m:sSubPr>
                            <m:ctrlPr>
                              <a:rPr lang="en-US" altLang="ko-KR" sz="1400" i="1" dirty="0">
                                <a:solidFill>
                                  <a:prstClr val="black">
                                    <a:lumMod val="85000"/>
                                    <a:lumOff val="15000"/>
                                  </a:prstClr>
                                </a:solidFill>
                                <a:latin typeface="Cambria Math" panose="02040503050406030204" pitchFamily="18" charset="0"/>
                              </a:rPr>
                            </m:ctrlPr>
                          </m:sSubPr>
                          <m:e>
                            <m:r>
                              <m:rPr>
                                <m:sty m:val="p"/>
                              </m:rPr>
                              <a:rPr lang="en-US" altLang="ko-KR" sz="1400" dirty="0">
                                <a:solidFill>
                                  <a:prstClr val="black">
                                    <a:lumMod val="85000"/>
                                    <a:lumOff val="15000"/>
                                  </a:prstClr>
                                </a:solidFill>
                                <a:latin typeface="Cambria Math" panose="02040503050406030204" pitchFamily="18" charset="0"/>
                              </a:rPr>
                              <m:t>log</m:t>
                            </m:r>
                          </m:e>
                          <m:sub>
                            <m:r>
                              <m:rPr>
                                <m:sty m:val="p"/>
                              </m:rPr>
                              <a:rPr lang="en-US" altLang="ko-KR" sz="1400" dirty="0">
                                <a:solidFill>
                                  <a:prstClr val="black">
                                    <a:lumMod val="85000"/>
                                    <a:lumOff val="15000"/>
                                  </a:prstClr>
                                </a:solidFill>
                                <a:latin typeface="Cambria Math" panose="02040503050406030204" pitchFamily="18" charset="0"/>
                              </a:rPr>
                              <m:t>a</m:t>
                            </m:r>
                          </m:sub>
                        </m:sSub>
                      </m:fName>
                      <m:e>
                        <m:r>
                          <m:rPr>
                            <m:sty m:val="p"/>
                          </m:rPr>
                          <a:rPr lang="en-US" altLang="ko-KR" sz="1400" dirty="0">
                            <a:solidFill>
                              <a:prstClr val="black">
                                <a:lumMod val="85000"/>
                                <a:lumOff val="15000"/>
                              </a:prstClr>
                            </a:solidFill>
                            <a:latin typeface="Cambria Math" panose="02040503050406030204" pitchFamily="18" charset="0"/>
                          </a:rPr>
                          <m:t>x</m:t>
                        </m:r>
                      </m:e>
                    </m:func>
                    <m:r>
                      <a:rPr lang="en-US" altLang="ko-KR" sz="1400" b="0" i="1" dirty="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00702D3E-955E-419D-974B-D2EE70F50BC0}"/>
                  </a:ext>
                </a:extLst>
              </p:cNvPr>
              <p:cNvSpPr txBox="1">
                <a:spLocks noRot="1" noChangeAspect="1" noMove="1" noResize="1" noEditPoints="1" noAdjustHandles="1" noChangeArrowheads="1" noChangeShapeType="1" noTextEdit="1"/>
              </p:cNvSpPr>
              <p:nvPr/>
            </p:nvSpPr>
            <p:spPr>
              <a:xfrm>
                <a:off x="1024424" y="3580975"/>
                <a:ext cx="8052980" cy="523220"/>
              </a:xfrm>
              <a:prstGeom prst="rect">
                <a:avLst/>
              </a:prstGeom>
              <a:blipFill>
                <a:blip r:embed="rId6"/>
                <a:stretch>
                  <a:fillRect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Logarithmic Function </a:t>
                </a:r>
                <a14:m>
                  <m:oMath xmlns:m="http://schemas.openxmlformats.org/officeDocument/2006/math">
                    <m:r>
                      <a:rPr lang="en-US" altLang="ko-KR" sz="1200" b="1" i="1" dirty="0" smtClean="0">
                        <a:solidFill>
                          <a:srgbClr val="1429A0"/>
                        </a:solidFill>
                        <a:latin typeface="Cambria Math" panose="02040503050406030204" pitchFamily="18" charset="0"/>
                      </a:rPr>
                      <m:t>𝒚</m:t>
                    </m:r>
                    <m:r>
                      <a:rPr lang="en-US" altLang="ko-KR" sz="1200" b="1" i="1" dirty="0" smtClean="0">
                        <a:solidFill>
                          <a:srgbClr val="1429A0"/>
                        </a:solidFill>
                        <a:latin typeface="Cambria Math" panose="02040503050406030204" pitchFamily="18" charset="0"/>
                      </a:rPr>
                      <m:t>=</m:t>
                    </m:r>
                    <m:r>
                      <a:rPr lang="en-US" altLang="ko-KR" sz="1200" b="1" i="1" dirty="0" smtClean="0">
                        <a:solidFill>
                          <a:srgbClr val="1429A0"/>
                        </a:solidFill>
                        <a:latin typeface="Cambria Math" panose="02040503050406030204" pitchFamily="18" charset="0"/>
                      </a:rPr>
                      <m:t>𝒍𝒐𝒈𝒂𝒙</m:t>
                    </m:r>
                    <m:r>
                      <a:rPr lang="en-US" altLang="ko-KR" sz="12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21" name="TextBox 20">
                <a:extLst>
                  <a:ext uri="{FF2B5EF4-FFF2-40B4-BE49-F238E27FC236}">
                    <a16:creationId xmlns:a16="http://schemas.microsoft.com/office/drawing/2014/main" id="{0DD5E7D1-48DF-48F5-BA0D-F35F3823C9E5}"/>
                  </a:ext>
                </a:extLst>
              </p:cNvPr>
              <p:cNvSpPr txBox="1">
                <a:spLocks noRot="1" noChangeAspect="1" noMove="1" noResize="1" noEditPoints="1" noAdjustHandles="1" noChangeArrowheads="1" noChangeShapeType="1" noTextEdit="1"/>
              </p:cNvSpPr>
              <p:nvPr/>
            </p:nvSpPr>
            <p:spPr>
              <a:xfrm>
                <a:off x="2339802" y="6042258"/>
                <a:ext cx="5104466" cy="292388"/>
              </a:xfrm>
              <a:prstGeom prst="rect">
                <a:avLst/>
              </a:prstGeom>
              <a:blipFill>
                <a:blip r:embed="rId7"/>
                <a:stretch>
                  <a:fillRect t="-2083" b="-16667"/>
                </a:stretch>
              </a:blipFill>
            </p:spPr>
            <p:txBody>
              <a:bodyPr/>
              <a:lstStyle/>
              <a:p>
                <a:r>
                  <a:rPr lang="ko-KR" altLang="en-US">
                    <a:noFill/>
                  </a:rPr>
                  <a:t> </a:t>
                </a:r>
              </a:p>
            </p:txBody>
          </p:sp>
        </mc:Fallback>
      </mc:AlternateContent>
      <p:grpSp>
        <p:nvGrpSpPr>
          <p:cNvPr id="59" name="그룹 58">
            <a:extLst>
              <a:ext uri="{FF2B5EF4-FFF2-40B4-BE49-F238E27FC236}">
                <a16:creationId xmlns:a16="http://schemas.microsoft.com/office/drawing/2014/main" xmlns=""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a16="http://schemas.microsoft.com/office/drawing/2014/main" xmlns=""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xmlns=""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xmlns=""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xmlns=""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a16="http://schemas.microsoft.com/office/drawing/2014/main" xmlns=""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a16="http://schemas.microsoft.com/office/drawing/2014/main" xmlns=""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xmlns=""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a16="http://schemas.microsoft.com/office/drawing/2014/main" xmlns=""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a16="http://schemas.microsoft.com/office/drawing/2014/main" xmlns=""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a16="http://schemas.microsoft.com/office/drawing/2014/main" xmlns=""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a16="http://schemas.microsoft.com/office/drawing/2014/main" xmlns=""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xmlns=""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a16="http://schemas.microsoft.com/office/drawing/2014/main" xmlns=""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When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xmlns=""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xmlns=""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xmlns=""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a16="http://schemas.microsoft.com/office/drawing/2014/main" xmlns=""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a16="http://schemas.microsoft.com/office/drawing/2014/main" xmlns=""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a16="http://schemas.microsoft.com/office/drawing/2014/main" xmlns=""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xmlns=""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a16="http://schemas.microsoft.com/office/drawing/2014/main" xmlns=""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a16="http://schemas.microsoft.com/office/drawing/2014/main" xmlns=""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a16="http://schemas.microsoft.com/office/drawing/2014/main" xmlns=""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a16="http://schemas.microsoft.com/office/drawing/2014/main" xmlns=""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a16="http://schemas.microsoft.com/office/drawing/2014/main" xmlns=""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When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a16="http://schemas.microsoft.com/office/drawing/2014/main" xmlns=""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xmlns=""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xmlns=""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a16="http://schemas.microsoft.com/office/drawing/2014/main" xmlns=""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1" name="그룹 10">
              <a:extLst>
                <a:ext uri="{FF2B5EF4-FFF2-40B4-BE49-F238E27FC236}">
                  <a16:creationId xmlns:a16="http://schemas.microsoft.com/office/drawing/2014/main" xmlns=""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a16="http://schemas.microsoft.com/office/drawing/2014/main" xmlns=""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a16="http://schemas.microsoft.com/office/drawing/2014/main" xmlns=""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xmlns=""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xmlns=""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a16="http://schemas.microsoft.com/office/drawing/2014/main" xmlns=""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a16="http://schemas.microsoft.com/office/drawing/2014/main" xmlns=""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a16="http://schemas.microsoft.com/office/drawing/2014/main" xmlns=""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a16="http://schemas.microsoft.com/office/drawing/2014/main" xmlns=""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a16="http://schemas.microsoft.com/office/drawing/2014/main" xmlns=""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a16="http://schemas.microsoft.com/office/drawing/2014/main" xmlns=""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a16="http://schemas.microsoft.com/office/drawing/2014/main" xmlns=""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xmlns=""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5" name="직사각형 34">
              <a:extLst>
                <a:ext uri="{FF2B5EF4-FFF2-40B4-BE49-F238E27FC236}">
                  <a16:creationId xmlns:a16="http://schemas.microsoft.com/office/drawing/2014/main" xmlns="" id="{699AA51F-7522-4810-9107-B8839132EC13}"/>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306032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6" name="직사각형 35">
            <a:extLst>
              <a:ext uri="{FF2B5EF4-FFF2-40B4-BE49-F238E27FC236}">
                <a16:creationId xmlns:a16="http://schemas.microsoft.com/office/drawing/2014/main" xmlns=""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a16="http://schemas.microsoft.com/office/drawing/2014/main" xmlns=""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a16="http://schemas.microsoft.com/office/drawing/2014/main" xmlns=""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7" name="그림 36" descr="íì¼:f(x)=(1+x)^(1/x).png">
              <a:extLst>
                <a:ext uri="{FF2B5EF4-FFF2-40B4-BE49-F238E27FC236}">
                  <a16:creationId xmlns:a16="http://schemas.microsoft.com/office/drawing/2014/main" xmlns=""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a16="http://schemas.microsoft.com/office/drawing/2014/main" xmlns=""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a16="http://schemas.microsoft.com/office/drawing/2014/main" xmlns="" val="3498937118"/>
                    </a:ext>
                  </a:extLst>
                </a:gridCol>
                <a:gridCol w="998264">
                  <a:extLst>
                    <a:ext uri="{9D8B030D-6E8A-4147-A177-3AD203B41FA5}">
                      <a16:colId xmlns:a16="http://schemas.microsoft.com/office/drawing/2014/main" xmlns="" val="1168284861"/>
                    </a:ext>
                  </a:extLst>
                </a:gridCol>
                <a:gridCol w="458019">
                  <a:extLst>
                    <a:ext uri="{9D8B030D-6E8A-4147-A177-3AD203B41FA5}">
                      <a16:colId xmlns:a16="http://schemas.microsoft.com/office/drawing/2014/main" xmlns="" val="565957547"/>
                    </a:ext>
                  </a:extLst>
                </a:gridCol>
                <a:gridCol w="998264">
                  <a:extLst>
                    <a:ext uri="{9D8B030D-6E8A-4147-A177-3AD203B41FA5}">
                      <a16:colId xmlns:a16="http://schemas.microsoft.com/office/drawing/2014/main" xmlns="" val="2168575289"/>
                    </a:ext>
                  </a:extLst>
                </a:gridCol>
                <a:gridCol w="998264">
                  <a:extLst>
                    <a:ext uri="{9D8B030D-6E8A-4147-A177-3AD203B41FA5}">
                      <a16:colId xmlns:a16="http://schemas.microsoft.com/office/drawing/2014/main" xmlns="" val="1877050823"/>
                    </a:ext>
                  </a:extLst>
                </a:gridCol>
              </a:tblGrid>
              <a:tr h="157604">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250614950"/>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2.70481383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2.71814593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46410211"/>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2.7049473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2.7181595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3806527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2.70508079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2.71817311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7155380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2.70521431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2.71818669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4810130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2.70534785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2.71820028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659773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2.70548142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2.71821387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601844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2.70561501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2.71822746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28886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2.70574863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2.71824106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006550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2.70588227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2.71825465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84991977"/>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2.70601593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2.71826824</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5752878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2.70614962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 400" panose="020B0503030303020204" pitchFamily="34" charset="0"/>
                          <a:ea typeface="SamsungOne 400" panose="020B0503030303020204" pitchFamily="34" charset="0"/>
                        </a:rPr>
                        <a:t>#DIV/0!</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5151518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2.70628333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-1.E-05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2.71829542</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882139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2.70641707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-2.E-05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2.71830901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517804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2.70655083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-3.E-05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2.71832260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252849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2.70668461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-4.E-05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2.71833620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911881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2.70681842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-5.E-05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2.71834979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5589274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2.70695225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-6.E-05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2.71836338</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090910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2.70708611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-7.E-05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2.71837697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896262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2.70722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-8.E-05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2.71839057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74559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2.70735390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-9.E-05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2.71840416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14599603"/>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2.70748783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2.71841776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34792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2.70762179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2.71843135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163976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2.70775577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2.71844494</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659338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2.70788977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2.71845854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9777446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2.70802380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2.71847213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56691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2.70815785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2.71848573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832882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2.70829193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2.71849932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89569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2.70842603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2.71851292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581794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2.70856016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2.71852651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7521436"/>
                  </a:ext>
                </a:extLst>
              </a:tr>
            </a:tbl>
          </a:graphicData>
        </a:graphic>
      </p:graphicFrame>
      <p:sp>
        <p:nvSpPr>
          <p:cNvPr id="44" name="직사각형 43">
            <a:extLst>
              <a:ext uri="{FF2B5EF4-FFF2-40B4-BE49-F238E27FC236}">
                <a16:creationId xmlns:a16="http://schemas.microsoft.com/office/drawing/2014/main" xmlns=""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Euler’s Constant?</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called the base of the natural logarithm and is an irrational constant expressed as 2.7182818284…. For our sake, let us consider that it is an irrational number with an approximate value of 2.7182.</a:t>
                </a:r>
              </a:p>
            </p:txBody>
          </p:sp>
        </mc:Choice>
        <mc:Fallback xmlns="">
          <p:sp>
            <p:nvSpPr>
              <p:cNvPr id="47" name="직사각형 46">
                <a:extLst>
                  <a:ext uri="{FF2B5EF4-FFF2-40B4-BE49-F238E27FC236}">
                    <a16:creationId xmlns="" xmlns:a16="http://schemas.microsoft.com/office/drawing/2014/main" xmlns:a14="http://schemas.microsoft.com/office/drawing/2010/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48" name="그룹 47">
            <a:extLst>
              <a:ext uri="{FF2B5EF4-FFF2-40B4-BE49-F238E27FC236}">
                <a16:creationId xmlns:a16="http://schemas.microsoft.com/office/drawing/2014/main" xmlns=""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a16="http://schemas.microsoft.com/office/drawing/2014/main" xmlns=""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Euler’s Constant</a:t>
              </a:r>
            </a:p>
          </p:txBody>
        </p:sp>
      </p:grpSp>
    </p:spTree>
    <p:extLst>
      <p:ext uri="{BB962C8B-B14F-4D97-AF65-F5344CB8AC3E}">
        <p14:creationId xmlns:p14="http://schemas.microsoft.com/office/powerpoint/2010/main" val="36305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Natural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 of the number represented by the symbol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“natural logarithm.”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natural logarithm of a certain number x is represented as </a:t>
                </a:r>
                <a14:m>
                  <m:oMath xmlns:m="http://schemas.openxmlformats.org/officeDocument/2006/math">
                    <m:func>
                      <m:func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ln</m:t>
                        </m:r>
                      </m:fNa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3" name="직사각형 12">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596812"/>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xmlns=""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Natural Logarithms?</a:t>
            </a:r>
          </a:p>
        </p:txBody>
      </p:sp>
    </p:spTree>
    <p:extLst>
      <p:ext uri="{BB962C8B-B14F-4D97-AF65-F5344CB8AC3E}">
        <p14:creationId xmlns:p14="http://schemas.microsoft.com/office/powerpoint/2010/main" val="19095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5E5B9EFE-70BF-94F1-7C41-B61085F14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2" y="2122342"/>
            <a:ext cx="7600601" cy="4186977"/>
          </a:xfrm>
          <a:prstGeom prst="rect">
            <a:avLst/>
          </a:prstGeom>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5" name="그림 4" descr="라인, 그래픽, 폰트, 상징이(가) 표시된 사진&#10;&#10;자동 생성된 설명">
            <a:extLst>
              <a:ext uri="{FF2B5EF4-FFF2-40B4-BE49-F238E27FC236}">
                <a16:creationId xmlns:a16="http://schemas.microsoft.com/office/drawing/2014/main" xmlns="" id="{F218C4C5-9009-DB31-2D76-BB4A9920E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9637" y="4807205"/>
            <a:ext cx="299703" cy="299703"/>
          </a:xfrm>
          <a:prstGeom prst="rect">
            <a:avLst/>
          </a:prstGeom>
        </p:spPr>
      </p:pic>
    </p:spTree>
    <p:extLst>
      <p:ext uri="{BB962C8B-B14F-4D97-AF65-F5344CB8AC3E}">
        <p14:creationId xmlns:p14="http://schemas.microsoft.com/office/powerpoint/2010/main" val="4173196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0" dirty="0">
                      <a:solidFill>
                        <a:prstClr val="black">
                          <a:lumMod val="85000"/>
                          <a:lumOff val="15000"/>
                        </a:prstClr>
                      </a:solidFill>
                      <a:latin typeface="SamsungOne 400" panose="020B0503030303020204" pitchFamily="34" charset="0"/>
                      <a:ea typeface="SamsungOne 400" panose="020B0503030303020204" pitchFamily="34" charset="0"/>
                    </a:rPr>
                    <a:t>Natural log is a log that has a base of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𝑒</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b="-2857"/>
                  </a:stretch>
                </a:blipFill>
                <a:ln>
                  <a:noFill/>
                </a:ln>
              </p:spPr>
              <p:txBody>
                <a:bodyPr/>
                <a:lstStyle/>
                <a:p>
                  <a:r>
                    <a:rPr lang="ko-KR" altLang="en-US">
                      <a:noFill/>
                    </a:rPr>
                    <a:t> </a:t>
                  </a:r>
                </a:p>
              </p:txBody>
            </p:sp>
          </mc:Fallback>
        </mc:AlternateContent>
      </p:grpSp>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Natural logarithms, logs with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its base, are used in many fields.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its definition, a log function can have multiple bases. But in general, </a:t>
                </a:r>
                <a14:m>
                  <m:oMath xmlns:m="http://schemas.openxmlformats.org/officeDocument/2006/math">
                    <m:func>
                      <m:funcPr>
                        <m:ctrlPr>
                          <a:rPr lang="en-US" altLang="ko-KR" sz="1300" i="1" dirty="0" smtClean="0">
                            <a:solidFill>
                              <a:prstClr val="black">
                                <a:lumMod val="85000"/>
                                <a:lumOff val="15000"/>
                              </a:prstClr>
                            </a:solidFill>
                            <a:latin typeface="Cambria Math" panose="02040503050406030204" pitchFamily="18" charset="0"/>
                          </a:rPr>
                        </m:ctrlPr>
                      </m:funcPr>
                      <m:fName>
                        <m:r>
                          <m:rPr>
                            <m:sty m:val="p"/>
                          </m:rPr>
                          <a:rPr lang="en-US" altLang="ko-KR" sz="1300" dirty="0" err="1" smtClean="0">
                            <a:solidFill>
                              <a:prstClr val="black">
                                <a:lumMod val="85000"/>
                                <a:lumOff val="15000"/>
                              </a:prstClr>
                            </a:solidFill>
                            <a:latin typeface="Cambria Math" panose="02040503050406030204" pitchFamily="18" charset="0"/>
                          </a:rPr>
                          <m:t>log</m:t>
                        </m:r>
                      </m:fName>
                      <m:e>
                        <m:r>
                          <a:rPr lang="en-US" altLang="ko-KR" sz="1300" i="1" dirty="0" err="1" smtClean="0">
                            <a:solidFill>
                              <a:prstClr val="black">
                                <a:lumMod val="85000"/>
                                <a:lumOff val="15000"/>
                              </a:prstClr>
                            </a:solidFill>
                            <a:latin typeface="Cambria Math" panose="02040503050406030204" pitchFamily="18"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does not have a separate base signifies a natural logarithm. However, due to the confusion with common logarithms, it is now marked as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Euler’s Constant is the Base of Natural Log</a:t>
            </a:r>
          </a:p>
        </p:txBody>
      </p:sp>
    </p:spTree>
    <p:extLst>
      <p:ext uri="{BB962C8B-B14F-4D97-AF65-F5344CB8AC3E}">
        <p14:creationId xmlns:p14="http://schemas.microsoft.com/office/powerpoint/2010/main" val="3780964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Common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logarithm is the number of powers that are multiplied by the base to obtain a certain positive number. For example, the logarithm of 100, whose base is 10, is 2 or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because</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p>
                      <m:sSup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e>
                      <m: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common logarithm is a positive value using 10 as its base and is expressed as log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25540"/>
                <a:ext cx="8632825" cy="745571"/>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Common Logarithms?</a:t>
            </a:r>
          </a:p>
        </p:txBody>
      </p:sp>
    </p:spTree>
    <p:extLst>
      <p:ext uri="{BB962C8B-B14F-4D97-AF65-F5344CB8AC3E}">
        <p14:creationId xmlns:p14="http://schemas.microsoft.com/office/powerpoint/2010/main" val="38407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a16="http://schemas.microsoft.com/office/drawing/2014/main" xmlns=""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43" name="직사각형 42">
              <a:extLst>
                <a:ext uri="{FF2B5EF4-FFF2-40B4-BE49-F238E27FC236}">
                  <a16:creationId xmlns:a16="http://schemas.microsoft.com/office/drawing/2014/main" xmlns="" id="{5D7EE2BB-6B78-446D-AD94-4C48CFB96E6D}"/>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2.8. Sigmoid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Trigonometric Functions</a:t>
              </a:r>
            </a:p>
          </p:txBody>
        </p:sp>
      </p:grpSp>
    </p:spTree>
    <p:extLst>
      <p:ext uri="{BB962C8B-B14F-4D97-AF65-F5344CB8AC3E}">
        <p14:creationId xmlns:p14="http://schemas.microsoft.com/office/powerpoint/2010/main" val="428542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xmlns=""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sigmoid function has the entire real number as a domain, and the return value generally increases monotonically but can also decrease monotonically.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return value (y-axis) of the sigmoid function often ranges from 0 to 1.</a:t>
                </a:r>
              </a:p>
              <a:p>
                <a:pPr>
                  <a:spcAft>
                    <a:spcPts val="4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logistic function below is defined by the following formula.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Alternatively, it may range from -1 to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xmlns=""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Sigmoid Functions</a:t>
            </a:r>
          </a:p>
        </p:txBody>
      </p:sp>
      <p:grpSp>
        <p:nvGrpSpPr>
          <p:cNvPr id="17" name="그룹 16">
            <a:extLst>
              <a:ext uri="{FF2B5EF4-FFF2-40B4-BE49-F238E27FC236}">
                <a16:creationId xmlns:a16="http://schemas.microsoft.com/office/drawing/2014/main" xmlns=""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a16="http://schemas.microsoft.com/office/drawing/2014/main" xmlns=""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a16="http://schemas.microsoft.com/office/drawing/2014/main" xmlns=""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xmlns=""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xmlns=""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a16="http://schemas.microsoft.com/office/drawing/2014/main" xmlns=""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xmlns=""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a16="http://schemas.microsoft.com/office/drawing/2014/main" xmlns=""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a16="http://schemas.microsoft.com/office/drawing/2014/main" xmlns=""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1</a:t>
              </a:r>
              <a:endParaRPr lang="ko-KR" altLang="en-US" sz="1300" dirty="0">
                <a:solidFill>
                  <a:prstClr val="black">
                    <a:lumMod val="85000"/>
                    <a:lumOff val="15000"/>
                  </a:prstClr>
                </a:solidFill>
                <a:latin typeface="SamsungOne 400" panose="020B0503030303020204" pitchFamily="34" charset="0"/>
              </a:endParaRPr>
            </a:p>
          </p:txBody>
        </p:sp>
        <p:sp>
          <p:nvSpPr>
            <p:cNvPr id="31" name="TextBox 30">
              <a:extLst>
                <a:ext uri="{FF2B5EF4-FFF2-40B4-BE49-F238E27FC236}">
                  <a16:creationId xmlns:a16="http://schemas.microsoft.com/office/drawing/2014/main" xmlns=""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0.5</a:t>
              </a:r>
              <a:endParaRPr lang="ko-KR" altLang="en-US" sz="1300" dirty="0">
                <a:solidFill>
                  <a:prstClr val="black">
                    <a:lumMod val="85000"/>
                    <a:lumOff val="15000"/>
                  </a:prstClr>
                </a:solidFill>
                <a:latin typeface="SamsungOne 400" panose="020B0503030303020204" pitchFamily="34" charset="0"/>
              </a:endParaRPr>
            </a:p>
          </p:txBody>
        </p:sp>
        <p:sp>
          <p:nvSpPr>
            <p:cNvPr id="32" name="TextBox 31">
              <a:extLst>
                <a:ext uri="{FF2B5EF4-FFF2-40B4-BE49-F238E27FC236}">
                  <a16:creationId xmlns:a16="http://schemas.microsoft.com/office/drawing/2014/main" xmlns=""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 400" panose="020B0503030303020204" pitchFamily="34" charset="0"/>
                </a:rPr>
                <a:t>-6        -4         -2        0          2           4          6</a:t>
              </a:r>
              <a:endParaRPr lang="ko-KR" altLang="en-US" sz="1300" dirty="0">
                <a:solidFill>
                  <a:prstClr val="black">
                    <a:lumMod val="85000"/>
                    <a:lumOff val="15000"/>
                  </a:prstClr>
                </a:solidFill>
                <a:latin typeface="SamsungOne 400" panose="020B0503030303020204" pitchFamily="34" charset="0"/>
              </a:endParaRPr>
            </a:p>
          </p:txBody>
        </p:sp>
        <p:sp>
          <p:nvSpPr>
            <p:cNvPr id="33" name="TextBox 32">
              <a:extLst>
                <a:ext uri="{FF2B5EF4-FFF2-40B4-BE49-F238E27FC236}">
                  <a16:creationId xmlns:a16="http://schemas.microsoft.com/office/drawing/2014/main" xmlns=""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a:t>
              </a:r>
              <a:endParaRPr lang="ko-KR" altLang="en-US" sz="1300" dirty="0">
                <a:solidFill>
                  <a:prstClr val="black">
                    <a:lumMod val="85000"/>
                    <a:lumOff val="15000"/>
                  </a:prstClr>
                </a:solidFill>
                <a:latin typeface="SamsungOne 400" panose="020B0503030303020204" pitchFamily="34" charset="0"/>
              </a:endParaRPr>
            </a:p>
          </p:txBody>
        </p:sp>
      </p:grpSp>
      <p:sp>
        <p:nvSpPr>
          <p:cNvPr id="48" name="TextBox 47">
            <a:extLst>
              <a:ext uri="{FF2B5EF4-FFF2-40B4-BE49-F238E27FC236}">
                <a16:creationId xmlns:a16="http://schemas.microsoft.com/office/drawing/2014/main" xmlns="" id="{3FE26EBC-6519-40AB-8EC8-9D2865A0EA53}"/>
              </a:ext>
            </a:extLst>
          </p:cNvPr>
          <p:cNvSpPr txBox="1"/>
          <p:nvPr/>
        </p:nvSpPr>
        <p:spPr>
          <a:xfrm>
            <a:off x="2176465" y="4685711"/>
            <a:ext cx="1555433"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Logistic Curve</a:t>
            </a:r>
            <a:endParaRPr lang="ko-KR" altLang="en-US" sz="1300" dirty="0">
              <a:solidFill>
                <a:prstClr val="black">
                  <a:lumMod val="85000"/>
                  <a:lumOff val="15000"/>
                </a:prstClr>
              </a:solidFill>
              <a:latin typeface="SamsungOne 400" panose="020B0503030303020204" pitchFamily="34" charset="0"/>
            </a:endParaRPr>
          </a:p>
        </p:txBody>
      </p:sp>
    </p:spTree>
    <p:extLst>
      <p:ext uri="{BB962C8B-B14F-4D97-AF65-F5344CB8AC3E}">
        <p14:creationId xmlns:p14="http://schemas.microsoft.com/office/powerpoint/2010/main" val="1010745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It can also be created through Excel.</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sigmoid function is a function that is commonly seen in the field of artificial intelligence.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When a is 1, it is called a standard sigmoid function.</a:t>
            </a:r>
          </a:p>
        </p:txBody>
      </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a16="http://schemas.microsoft.com/office/drawing/2014/main" xmlns="" id="{37AD1FDD-36C7-484D-9584-ADA77EEECE67}"/>
              </a:ext>
            </a:extLst>
          </p:cNvPr>
          <p:cNvGraphicFramePr>
            <a:graphicFrameLocks/>
          </p:cNvGraphicFramePr>
          <p:nvPr>
            <p:extLst>
              <p:ext uri="{D42A27DB-BD31-4B8C-83A1-F6EECF244321}">
                <p14:modId xmlns:p14="http://schemas.microsoft.com/office/powerpoint/2010/main" val="3758195409"/>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a16="http://schemas.microsoft.com/office/drawing/2014/main" xmlns=""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a16="http://schemas.microsoft.com/office/drawing/2014/main" xmlns="" val="3183006472"/>
                    </a:ext>
                  </a:extLst>
                </a:gridCol>
                <a:gridCol w="1121713">
                  <a:extLst>
                    <a:ext uri="{9D8B030D-6E8A-4147-A177-3AD203B41FA5}">
                      <a16:colId xmlns:a16="http://schemas.microsoft.com/office/drawing/2014/main" xmlns="" val="4153747858"/>
                    </a:ext>
                  </a:extLst>
                </a:gridCol>
              </a:tblGrid>
              <a:tr h="172689">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x</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y</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99429652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3.72008E-44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0793144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8.19401E-40</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1721209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1.80485E-35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42075053"/>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3.97545E-31</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5590137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8.75651E-27</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0789959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1.92875E-22</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4471162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4.24835E-18</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8491495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9.35762E-14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012322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2.06115E-09</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0582826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4.53979E-05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0173228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5748654"/>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0.999954602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9798945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0.999999998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1914295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1980889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02827150"/>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5317779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9177449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2326677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707566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6033831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Concept of Functions</a:t>
              </a:r>
            </a:p>
          </p:txBody>
        </p:sp>
        <p:sp>
          <p:nvSpPr>
            <p:cNvPr id="32" name="직사각형 31">
              <a:extLst>
                <a:ext uri="{FF2B5EF4-FFF2-40B4-BE49-F238E27FC236}">
                  <a16:creationId xmlns:a16="http://schemas.microsoft.com/office/drawing/2014/main" xmlns="" id="{E0F147EE-CA08-47AE-848B-8203E68E1C24}"/>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Exponential and Logarithmic Functions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Natural Logarithms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Sigmoid Functions</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2.9. Trigonometric Functions</a:t>
              </a:r>
            </a:p>
          </p:txBody>
        </p:sp>
      </p:grpSp>
    </p:spTree>
    <p:extLst>
      <p:ext uri="{BB962C8B-B14F-4D97-AF65-F5344CB8AC3E}">
        <p14:creationId xmlns:p14="http://schemas.microsoft.com/office/powerpoint/2010/main" val="2060963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trigonometric function refers to a function whose value varies depending on the size of the angle, or in other words, a function whose size is a variable.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trigonometric function is defined using a point (x, y) on a circle with the radius 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xmlns=""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Trigonometric Functions?</a:t>
            </a:r>
          </a:p>
        </p:txBody>
      </p:sp>
      <p:grpSp>
        <p:nvGrpSpPr>
          <p:cNvPr id="19" name="그룹 18">
            <a:extLst>
              <a:ext uri="{FF2B5EF4-FFF2-40B4-BE49-F238E27FC236}">
                <a16:creationId xmlns:a16="http://schemas.microsoft.com/office/drawing/2014/main" xmlns=""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a16="http://schemas.microsoft.com/office/drawing/2014/main" xmlns=""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a16="http://schemas.microsoft.com/office/drawing/2014/main" xmlns=""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xmlns=""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a16="http://schemas.microsoft.com/office/drawing/2014/main" xmlns=""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xmlns=""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xmlns=""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xmlns=""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rPr>
                <a:t>Definition of a Trigonometric Function</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Trigonometric Functions</a:t>
            </a:r>
          </a:p>
        </p:txBody>
      </p:sp>
      <p:grpSp>
        <p:nvGrpSpPr>
          <p:cNvPr id="13" name="그룹 12">
            <a:extLst>
              <a:ext uri="{FF2B5EF4-FFF2-40B4-BE49-F238E27FC236}">
                <a16:creationId xmlns:a16="http://schemas.microsoft.com/office/drawing/2014/main" xmlns=""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a16="http://schemas.microsoft.com/office/drawing/2014/main" xmlns=""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Graphs of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𝑦</m:t>
                      </m:r>
                      <m:r>
                        <a:rPr lang="en-US" altLang="ko-KR" sz="1400">
                          <a:solidFill>
                            <a:prstClr val="black">
                              <a:lumMod val="85000"/>
                              <a:lumOff val="15000"/>
                            </a:prstClr>
                          </a:solidFill>
                          <a:latin typeface="Cambria Math" panose="02040503050406030204" pitchFamily="18" charset="0"/>
                        </a:rPr>
                        <m:t>=</m:t>
                      </m:r>
                      <m:func>
                        <m:funcPr>
                          <m:ctrlPr>
                            <a:rPr lang="en-US" altLang="ko-KR" sz="1400" i="1">
                              <a:solidFill>
                                <a:prstClr val="black">
                                  <a:lumMod val="85000"/>
                                  <a:lumOff val="15000"/>
                                </a:prstClr>
                              </a:solidFill>
                              <a:latin typeface="Cambria Math" panose="02040503050406030204" pitchFamily="18" charset="0"/>
                            </a:rPr>
                          </m:ctrlPr>
                        </m:funcPr>
                        <m:fName>
                          <m:r>
                            <m:rPr>
                              <m:sty m:val="p"/>
                            </m:rPr>
                            <a:rPr lang="en-US" altLang="ko-KR" sz="1400">
                              <a:solidFill>
                                <a:prstClr val="black">
                                  <a:lumMod val="85000"/>
                                  <a:lumOff val="15000"/>
                                </a:prstClr>
                              </a:solidFill>
                              <a:latin typeface="Cambria Math" panose="02040503050406030204" pitchFamily="18" charset="0"/>
                            </a:rPr>
                            <m:t>sin</m:t>
                          </m:r>
                        </m:fName>
                        <m:e>
                          <m:r>
                            <a:rPr lang="en-US" altLang="ko-KR" sz="1400">
                              <a:solidFill>
                                <a:prstClr val="black">
                                  <a:lumMod val="85000"/>
                                  <a:lumOff val="15000"/>
                                </a:prstClr>
                              </a:solidFill>
                              <a:latin typeface="Cambria Math" panose="02040503050406030204" pitchFamily="18" charset="0"/>
                            </a:rPr>
                            <m:t>𝑥</m:t>
                          </m:r>
                        </m:e>
                      </m:func>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𝑦</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r>
                            <m:rPr>
                              <m:sty m:val="p"/>
                            </m:rPr>
                            <a:rPr lang="en-US" altLang="ko-KR" sz="1400" dirty="0">
                              <a:solidFill>
                                <a:prstClr val="black">
                                  <a:lumMod val="85000"/>
                                  <a:lumOff val="15000"/>
                                </a:prstClr>
                              </a:solidFill>
                              <a:latin typeface="Cambria Math" panose="02040503050406030204" pitchFamily="18" charset="0"/>
                            </a:rPr>
                            <m:t>cos</m:t>
                          </m:r>
                        </m:fName>
                        <m:e>
                          <m:r>
                            <a:rPr lang="en-US" altLang="ko-KR" sz="1400" dirty="0">
                              <a:solidFill>
                                <a:prstClr val="black">
                                  <a:lumMod val="85000"/>
                                  <a:lumOff val="15000"/>
                                </a:prstClr>
                              </a:solidFill>
                              <a:latin typeface="Cambria Math" panose="02040503050406030204" pitchFamily="18" charset="0"/>
                            </a:rPr>
                            <m:t>𝑥</m:t>
                          </m:r>
                        </m:e>
                      </m:func>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9" name="직사각형 18">
                  <a:extLst>
                    <a:ext uri="{FF2B5EF4-FFF2-40B4-BE49-F238E27FC236}">
                      <a16:creationId xmlns="" xmlns:a16="http://schemas.microsoft.com/office/drawing/2014/main" xmlns:a14="http://schemas.microsoft.com/office/drawing/2010/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xmlns=""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09" name="그룹 208">
            <a:extLst>
              <a:ext uri="{FF2B5EF4-FFF2-40B4-BE49-F238E27FC236}">
                <a16:creationId xmlns:a16="http://schemas.microsoft.com/office/drawing/2014/main" xmlns=""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a16="http://schemas.microsoft.com/office/drawing/2014/main" xmlns=""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a16="http://schemas.microsoft.com/office/drawing/2014/main" xmlns=""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3" name="그림 22">
                <a:extLst>
                  <a:ext uri="{FF2B5EF4-FFF2-40B4-BE49-F238E27FC236}">
                    <a16:creationId xmlns:a16="http://schemas.microsoft.com/office/drawing/2014/main" xmlns=""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a16="http://schemas.microsoft.com/office/drawing/2014/main" xmlns=""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xmlns=""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xmlns=""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xmlns=""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xmlns=""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xmlns=""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xmlns=""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xmlns=""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xmlns=""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xmlns=""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xmlns=""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xmlns=""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xmlns=""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xmlns=""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xmlns=""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xmlns=""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xmlns=""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xmlns=""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xmlns=""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xmlns=""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xmlns=""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xmlns=""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xmlns=""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xmlns=""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xmlns=""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xmlns=""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xmlns=""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xmlns=""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xmlns=""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xmlns=""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xmlns=""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xmlns=""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xmlns=""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xmlns=""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xmlns=""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xmlns=""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xmlns=""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4" name="직사각형 83">
                <a:extLst>
                  <a:ext uri="{FF2B5EF4-FFF2-40B4-BE49-F238E27FC236}">
                    <a16:creationId xmlns:a16="http://schemas.microsoft.com/office/drawing/2014/main" xmlns=""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5" name="직사각형 84">
                <a:extLst>
                  <a:ext uri="{FF2B5EF4-FFF2-40B4-BE49-F238E27FC236}">
                    <a16:creationId xmlns:a16="http://schemas.microsoft.com/office/drawing/2014/main" xmlns=""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6" name="직사각형 85">
                <a:extLst>
                  <a:ext uri="{FF2B5EF4-FFF2-40B4-BE49-F238E27FC236}">
                    <a16:creationId xmlns:a16="http://schemas.microsoft.com/office/drawing/2014/main" xmlns=""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7" name="직사각형 86">
                <a:extLst>
                  <a:ext uri="{FF2B5EF4-FFF2-40B4-BE49-F238E27FC236}">
                    <a16:creationId xmlns:a16="http://schemas.microsoft.com/office/drawing/2014/main" xmlns=""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8" name="직사각형 87">
                <a:extLst>
                  <a:ext uri="{FF2B5EF4-FFF2-40B4-BE49-F238E27FC236}">
                    <a16:creationId xmlns:a16="http://schemas.microsoft.com/office/drawing/2014/main" xmlns=""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9" name="직사각형 88">
                <a:extLst>
                  <a:ext uri="{FF2B5EF4-FFF2-40B4-BE49-F238E27FC236}">
                    <a16:creationId xmlns:a16="http://schemas.microsoft.com/office/drawing/2014/main" xmlns=""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0" name="직사각형 89">
                <a:extLst>
                  <a:ext uri="{FF2B5EF4-FFF2-40B4-BE49-F238E27FC236}">
                    <a16:creationId xmlns:a16="http://schemas.microsoft.com/office/drawing/2014/main" xmlns=""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1" name="직사각형 90">
                <a:extLst>
                  <a:ext uri="{FF2B5EF4-FFF2-40B4-BE49-F238E27FC236}">
                    <a16:creationId xmlns:a16="http://schemas.microsoft.com/office/drawing/2014/main" xmlns=""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2" name="직사각형 91">
                <a:extLst>
                  <a:ext uri="{FF2B5EF4-FFF2-40B4-BE49-F238E27FC236}">
                    <a16:creationId xmlns:a16="http://schemas.microsoft.com/office/drawing/2014/main" xmlns=""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3" name="직사각형 92">
                <a:extLst>
                  <a:ext uri="{FF2B5EF4-FFF2-40B4-BE49-F238E27FC236}">
                    <a16:creationId xmlns:a16="http://schemas.microsoft.com/office/drawing/2014/main" xmlns=""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4" name="직각 삼각형 93">
                <a:extLst>
                  <a:ext uri="{FF2B5EF4-FFF2-40B4-BE49-F238E27FC236}">
                    <a16:creationId xmlns:a16="http://schemas.microsoft.com/office/drawing/2014/main" xmlns=""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xmlns=""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6" name="직사각형 95">
                <a:extLst>
                  <a:ext uri="{FF2B5EF4-FFF2-40B4-BE49-F238E27FC236}">
                    <a16:creationId xmlns:a16="http://schemas.microsoft.com/office/drawing/2014/main" xmlns=""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7" name="직사각형 96">
                <a:extLst>
                  <a:ext uri="{FF2B5EF4-FFF2-40B4-BE49-F238E27FC236}">
                    <a16:creationId xmlns:a16="http://schemas.microsoft.com/office/drawing/2014/main" xmlns=""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8" name="직사각형 97">
                <a:extLst>
                  <a:ext uri="{FF2B5EF4-FFF2-40B4-BE49-F238E27FC236}">
                    <a16:creationId xmlns:a16="http://schemas.microsoft.com/office/drawing/2014/main" xmlns=""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9" name="직사각형 98">
                <a:extLst>
                  <a:ext uri="{FF2B5EF4-FFF2-40B4-BE49-F238E27FC236}">
                    <a16:creationId xmlns:a16="http://schemas.microsoft.com/office/drawing/2014/main" xmlns=""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0" name="직사각형 99">
                <a:extLst>
                  <a:ext uri="{FF2B5EF4-FFF2-40B4-BE49-F238E27FC236}">
                    <a16:creationId xmlns:a16="http://schemas.microsoft.com/office/drawing/2014/main" xmlns=""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1" name="직사각형 100">
                <a:extLst>
                  <a:ext uri="{FF2B5EF4-FFF2-40B4-BE49-F238E27FC236}">
                    <a16:creationId xmlns:a16="http://schemas.microsoft.com/office/drawing/2014/main" xmlns=""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2" name="직사각형 101">
                <a:extLst>
                  <a:ext uri="{FF2B5EF4-FFF2-40B4-BE49-F238E27FC236}">
                    <a16:creationId xmlns:a16="http://schemas.microsoft.com/office/drawing/2014/main" xmlns=""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03" name="직사각형 102">
                <a:extLst>
                  <a:ext uri="{FF2B5EF4-FFF2-40B4-BE49-F238E27FC236}">
                    <a16:creationId xmlns:a16="http://schemas.microsoft.com/office/drawing/2014/main" xmlns=""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4" name="직사각형 103">
                <a:extLst>
                  <a:ext uri="{FF2B5EF4-FFF2-40B4-BE49-F238E27FC236}">
                    <a16:creationId xmlns:a16="http://schemas.microsoft.com/office/drawing/2014/main" xmlns=""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cxnSp>
            <p:nvCxnSpPr>
              <p:cNvPr id="105" name="직선 화살표 연결선 104">
                <a:extLst>
                  <a:ext uri="{FF2B5EF4-FFF2-40B4-BE49-F238E27FC236}">
                    <a16:creationId xmlns:a16="http://schemas.microsoft.com/office/drawing/2014/main" xmlns=""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xmlns=""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xmlns=""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xmlns=""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xmlns=""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xmlns=""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xmlns=""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xmlns=""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xmlns=""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xmlns=""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xmlns=""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xmlns=""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xmlns=""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xmlns=""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xmlns=""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xmlns=""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xmlns=""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xmlns=""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xmlns=""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xmlns=""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xmlns=""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xmlns=""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xmlns=""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xmlns=""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xmlns=""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xmlns=""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xmlns=""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xmlns=""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xmlns=""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xmlns=""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xmlns=""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xmlns=""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xmlns=""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xmlns=""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xmlns=""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xmlns=""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xmlns=""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xmlns=""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xmlns=""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xmlns=""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xmlns=""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xmlns=""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a16="http://schemas.microsoft.com/office/drawing/2014/main" xmlns=""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5" name="직사각형 164">
                <a:extLst>
                  <a:ext uri="{FF2B5EF4-FFF2-40B4-BE49-F238E27FC236}">
                    <a16:creationId xmlns:a16="http://schemas.microsoft.com/office/drawing/2014/main" xmlns=""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6" name="직사각형 165">
                <a:extLst>
                  <a:ext uri="{FF2B5EF4-FFF2-40B4-BE49-F238E27FC236}">
                    <a16:creationId xmlns:a16="http://schemas.microsoft.com/office/drawing/2014/main" xmlns=""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7" name="직사각형 166">
                <a:extLst>
                  <a:ext uri="{FF2B5EF4-FFF2-40B4-BE49-F238E27FC236}">
                    <a16:creationId xmlns:a16="http://schemas.microsoft.com/office/drawing/2014/main" xmlns=""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8" name="직사각형 167">
                <a:extLst>
                  <a:ext uri="{FF2B5EF4-FFF2-40B4-BE49-F238E27FC236}">
                    <a16:creationId xmlns:a16="http://schemas.microsoft.com/office/drawing/2014/main" xmlns=""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9" name="직사각형 168">
                <a:extLst>
                  <a:ext uri="{FF2B5EF4-FFF2-40B4-BE49-F238E27FC236}">
                    <a16:creationId xmlns:a16="http://schemas.microsoft.com/office/drawing/2014/main" xmlns=""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0" name="직사각형 169">
                <a:extLst>
                  <a:ext uri="{FF2B5EF4-FFF2-40B4-BE49-F238E27FC236}">
                    <a16:creationId xmlns:a16="http://schemas.microsoft.com/office/drawing/2014/main" xmlns=""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1" name="직사각형 170">
                <a:extLst>
                  <a:ext uri="{FF2B5EF4-FFF2-40B4-BE49-F238E27FC236}">
                    <a16:creationId xmlns:a16="http://schemas.microsoft.com/office/drawing/2014/main" xmlns=""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2" name="직사각형 171">
                <a:extLst>
                  <a:ext uri="{FF2B5EF4-FFF2-40B4-BE49-F238E27FC236}">
                    <a16:creationId xmlns:a16="http://schemas.microsoft.com/office/drawing/2014/main" xmlns=""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3" name="직사각형 172">
                <a:extLst>
                  <a:ext uri="{FF2B5EF4-FFF2-40B4-BE49-F238E27FC236}">
                    <a16:creationId xmlns:a16="http://schemas.microsoft.com/office/drawing/2014/main" xmlns=""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4" name="직사각형 173">
                <a:extLst>
                  <a:ext uri="{FF2B5EF4-FFF2-40B4-BE49-F238E27FC236}">
                    <a16:creationId xmlns:a16="http://schemas.microsoft.com/office/drawing/2014/main" xmlns=""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5" name="직각 삼각형 174">
                <a:extLst>
                  <a:ext uri="{FF2B5EF4-FFF2-40B4-BE49-F238E27FC236}">
                    <a16:creationId xmlns:a16="http://schemas.microsoft.com/office/drawing/2014/main" xmlns=""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a16="http://schemas.microsoft.com/office/drawing/2014/main" xmlns=""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7" name="직사각형 176">
                <a:extLst>
                  <a:ext uri="{FF2B5EF4-FFF2-40B4-BE49-F238E27FC236}">
                    <a16:creationId xmlns:a16="http://schemas.microsoft.com/office/drawing/2014/main" xmlns=""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8" name="직사각형 177">
                <a:extLst>
                  <a:ext uri="{FF2B5EF4-FFF2-40B4-BE49-F238E27FC236}">
                    <a16:creationId xmlns:a16="http://schemas.microsoft.com/office/drawing/2014/main" xmlns=""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9" name="직사각형 178">
                <a:extLst>
                  <a:ext uri="{FF2B5EF4-FFF2-40B4-BE49-F238E27FC236}">
                    <a16:creationId xmlns:a16="http://schemas.microsoft.com/office/drawing/2014/main" xmlns=""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0" name="직사각형 179">
                <a:extLst>
                  <a:ext uri="{FF2B5EF4-FFF2-40B4-BE49-F238E27FC236}">
                    <a16:creationId xmlns:a16="http://schemas.microsoft.com/office/drawing/2014/main" xmlns=""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1" name="직사각형 180">
                <a:extLst>
                  <a:ext uri="{FF2B5EF4-FFF2-40B4-BE49-F238E27FC236}">
                    <a16:creationId xmlns:a16="http://schemas.microsoft.com/office/drawing/2014/main" xmlns=""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2" name="직사각형 181">
                <a:extLst>
                  <a:ext uri="{FF2B5EF4-FFF2-40B4-BE49-F238E27FC236}">
                    <a16:creationId xmlns:a16="http://schemas.microsoft.com/office/drawing/2014/main" xmlns=""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3" name="직사각형 182">
                <a:extLst>
                  <a:ext uri="{FF2B5EF4-FFF2-40B4-BE49-F238E27FC236}">
                    <a16:creationId xmlns:a16="http://schemas.microsoft.com/office/drawing/2014/main" xmlns=""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84" name="직사각형 183">
                <a:extLst>
                  <a:ext uri="{FF2B5EF4-FFF2-40B4-BE49-F238E27FC236}">
                    <a16:creationId xmlns:a16="http://schemas.microsoft.com/office/drawing/2014/main" xmlns=""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5" name="직사각형 184">
                <a:extLst>
                  <a:ext uri="{FF2B5EF4-FFF2-40B4-BE49-F238E27FC236}">
                    <a16:creationId xmlns:a16="http://schemas.microsoft.com/office/drawing/2014/main" xmlns=""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6" name="타원 185">
                <a:extLst>
                  <a:ext uri="{FF2B5EF4-FFF2-40B4-BE49-F238E27FC236}">
                    <a16:creationId xmlns:a16="http://schemas.microsoft.com/office/drawing/2014/main" xmlns=""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a16="http://schemas.microsoft.com/office/drawing/2014/main" xmlns=""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xmlns=""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xmlns=""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xmlns=""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xmlns=""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xmlns=""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xmlns=""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a16="http://schemas.microsoft.com/office/drawing/2014/main" xmlns=""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xmlns=""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xmlns=""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a16="http://schemas.microsoft.com/office/drawing/2014/main" xmlns=""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xmlns=""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xmlns=""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xmlns=""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a16="http://schemas.microsoft.com/office/drawing/2014/main" xmlns=""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3.1.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35272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vector?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9914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 refers to what can be expressed as a linear combination regarding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the case where the set A’s element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multiplied by the constant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added into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within set A. This type of equation is called the linear combination of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199142"/>
                <a:ext cx="8632825" cy="104821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7FFA7740-355E-4117-AA1A-9E854BA05D27}"/>
              </a:ext>
            </a:extLst>
          </p:cNvPr>
          <p:cNvGrpSpPr/>
          <p:nvPr/>
        </p:nvGrpSpPr>
        <p:grpSpPr>
          <a:xfrm>
            <a:off x="504522" y="3335022"/>
            <a:ext cx="9168238" cy="2686266"/>
            <a:chOff x="504522" y="3137854"/>
            <a:chExt cx="9168238" cy="2686266"/>
          </a:xfrm>
        </p:grpSpPr>
        <p:grpSp>
          <p:nvGrpSpPr>
            <p:cNvPr id="15" name="그룹 14">
              <a:extLst>
                <a:ext uri="{FF2B5EF4-FFF2-40B4-BE49-F238E27FC236}">
                  <a16:creationId xmlns:a16="http://schemas.microsoft.com/office/drawing/2014/main" xmlns=""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a16="http://schemas.microsoft.com/office/drawing/2014/main" xmlns=""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a16="http://schemas.microsoft.com/office/drawing/2014/main" xmlns=""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a16="http://schemas.microsoft.com/office/drawing/2014/main" xmlns=""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a16="http://schemas.microsoft.com/office/drawing/2014/main" xmlns=""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a16="http://schemas.microsoft.com/office/drawing/2014/main" xmlns="" id="{97AC5B5C-F79C-498F-9AB5-1E2DCB790BAC}"/>
                </a:ext>
              </a:extLst>
            </p:cNvPr>
            <p:cNvSpPr txBox="1"/>
            <p:nvPr/>
          </p:nvSpPr>
          <p:spPr>
            <a:xfrm>
              <a:off x="7365732" y="5331677"/>
              <a:ext cx="2307028" cy="492443"/>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Relationship between Time and Height of Water</a:t>
              </a:r>
            </a:p>
          </p:txBody>
        </p:sp>
        <p:sp>
          <p:nvSpPr>
            <p:cNvPr id="4" name="직사각형 3">
              <a:extLst>
                <a:ext uri="{FF2B5EF4-FFF2-40B4-BE49-F238E27FC236}">
                  <a16:creationId xmlns:a16="http://schemas.microsoft.com/office/drawing/2014/main" xmlns=""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0CC6C8A8-6F4B-FD18-C78B-14BBF1E1DC23}"/>
              </a:ext>
            </a:extLst>
          </p:cNvPr>
          <p:cNvPicPr>
            <a:picLocks noChangeAspect="1"/>
          </p:cNvPicPr>
          <p:nvPr/>
        </p:nvPicPr>
        <p:blipFill rotWithShape="1">
          <a:blip r:embed="rId3">
            <a:extLst>
              <a:ext uri="{28A0092B-C50C-407E-A947-70E740481C1C}">
                <a14:useLocalDpi xmlns:a14="http://schemas.microsoft.com/office/drawing/2010/main" val="0"/>
              </a:ext>
            </a:extLst>
          </a:blip>
          <a:srcRect l="687" t="1133" r="1338" b="2049"/>
          <a:stretch/>
        </p:blipFill>
        <p:spPr>
          <a:xfrm>
            <a:off x="733330" y="2136618"/>
            <a:ext cx="4336611" cy="3340730"/>
          </a:xfrm>
          <a:prstGeom prst="rect">
            <a:avLst/>
          </a:prstGeom>
          <a:ln>
            <a:solidFill>
              <a:schemeClr val="bg1">
                <a:lumMod val="75000"/>
              </a:schemeClr>
            </a:solidFill>
          </a:ln>
        </p:spPr>
      </p:pic>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4"/>
              </a:rPr>
              <a:t>www.anaconda.com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If you are not familiar with PATH environment, please click “Register Anaconda…”.</a:t>
            </a:r>
          </a:p>
        </p:txBody>
      </p:sp>
      <p:pic>
        <p:nvPicPr>
          <p:cNvPr id="3" name="그림 2" descr="라인, 그래픽, 폰트, 상징이(가) 표시된 사진&#10;&#10;자동 생성된 설명">
            <a:extLst>
              <a:ext uri="{FF2B5EF4-FFF2-40B4-BE49-F238E27FC236}">
                <a16:creationId xmlns:a16="http://schemas.microsoft.com/office/drawing/2014/main" xmlns="" id="{72367A50-D528-6C38-19A4-E014E0168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0208" y="5350413"/>
            <a:ext cx="299703" cy="299703"/>
          </a:xfrm>
          <a:prstGeom prst="rect">
            <a:avLst/>
          </a:prstGeom>
        </p:spPr>
      </p:pic>
      <p:pic>
        <p:nvPicPr>
          <p:cNvPr id="7" name="그림 6" descr="라인, 그래픽, 폰트, 상징이(가) 표시된 사진&#10;&#10;자동 생성된 설명">
            <a:extLst>
              <a:ext uri="{FF2B5EF4-FFF2-40B4-BE49-F238E27FC236}">
                <a16:creationId xmlns:a16="http://schemas.microsoft.com/office/drawing/2014/main" xmlns="" id="{5EA988C4-4DCC-8A9B-FEE3-47A61C51CD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83" y="3231903"/>
            <a:ext cx="299703" cy="299703"/>
          </a:xfrm>
          <a:prstGeom prst="rect">
            <a:avLst/>
          </a:prstGeom>
        </p:spPr>
      </p:pic>
    </p:spTree>
    <p:extLst>
      <p:ext uri="{BB962C8B-B14F-4D97-AF65-F5344CB8AC3E}">
        <p14:creationId xmlns:p14="http://schemas.microsoft.com/office/powerpoint/2010/main" val="336856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a16="http://schemas.microsoft.com/office/drawing/2014/main" xmlns=""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Various Definitions of Vector</a:t>
            </a:r>
          </a:p>
        </p:txBody>
      </p:sp>
      <p:grpSp>
        <p:nvGrpSpPr>
          <p:cNvPr id="18" name="그룹 17">
            <a:extLst>
              <a:ext uri="{FF2B5EF4-FFF2-40B4-BE49-F238E27FC236}">
                <a16:creationId xmlns:a16="http://schemas.microsoft.com/office/drawing/2014/main" xmlns=""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xmlns=""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(1)</a:t>
              </a:r>
            </a:p>
          </p:txBody>
        </p:sp>
      </p:grpSp>
      <p:sp>
        <p:nvSpPr>
          <p:cNvPr id="22" name="직사각형 21">
            <a:extLst>
              <a:ext uri="{FF2B5EF4-FFF2-40B4-BE49-F238E27FC236}">
                <a16:creationId xmlns:a16="http://schemas.microsoft.com/office/drawing/2014/main" xmlns=""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one-dimensional array of numbers or symbols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2, 6, 3</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 is a quantity that has both size and direction.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Tail, Ending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𝐵</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Head, Length of Arrow: Magnitude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Its symbol is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직사각형 22">
                <a:extLst>
                  <a:ext uri="{FF2B5EF4-FFF2-40B4-BE49-F238E27FC236}">
                    <a16:creationId xmlns="" xmlns:a16="http://schemas.microsoft.com/office/drawing/2014/main" xmlns:a14="http://schemas.microsoft.com/office/drawing/2010/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rotWithShape="0">
                <a:blip r:embed="rId3"/>
                <a:stretch>
                  <a:fillRect/>
                </a:stretch>
              </a:blipFill>
              <a:ln>
                <a:noFill/>
              </a:ln>
            </p:spPr>
            <p:txBody>
              <a:bodyPr/>
              <a:lstStyle/>
              <a:p>
                <a:r>
                  <a:rPr lang="ko-KR" altLang="en-US">
                    <a:noFill/>
                  </a:rPr>
                  <a:t> </a:t>
                </a:r>
              </a:p>
            </p:txBody>
          </p:sp>
        </mc:Fallback>
      </mc:AlternateContent>
      <p:pic>
        <p:nvPicPr>
          <p:cNvPr id="24" name="그림 23">
            <a:extLst>
              <a:ext uri="{FF2B5EF4-FFF2-40B4-BE49-F238E27FC236}">
                <a16:creationId xmlns:a16="http://schemas.microsoft.com/office/drawing/2014/main" xmlns=""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541116" y="4166698"/>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xmlns=""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element of the vector space is called a vector, which intuitively represents an object whose ratio of direction and length is defined. As a point in space, the end of the arrow corresponds to the coordinates of the vector.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that represents a line segment with a starting point and an ending point</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a16="http://schemas.microsoft.com/office/drawing/2014/main" xmlns=""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Space</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vector space in linear algebra, mentioned here, refers to the space in which elements can be added to each other or increased or decreased to a given multiple. In other words, a space created by linear combinations is called a vector space.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representing the position in the coordinate space</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a16="http://schemas.microsoft.com/office/drawing/2014/main" xmlns=""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a16="http://schemas.microsoft.com/office/drawing/2014/main" xmlns=""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xmlns=""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xmlns=""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a16="http://schemas.microsoft.com/office/drawing/2014/main" xmlns=""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75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580976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Vector Norm</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Norm</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a:t>
              </a:r>
              <a:r>
                <a:rPr lang="en-US" altLang="ko-KR" dirty="0">
                  <a:solidFill>
                    <a:schemeClr val="bg1"/>
                  </a:solidFill>
                  <a:latin typeface="SamsungSharpSans-Medium" pitchFamily="2" charset="0"/>
                  <a:cs typeface="SamsungSharpSans-Medium" pitchFamily="2" charset="0"/>
                </a:rPr>
                <a:t>Vector Norm</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for calculating the magnitude of a vector is called the vector norm</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norm of the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expressed as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satisfies the following properties. Here,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r>
                      <m:rPr>
                        <m:sty m:val="p"/>
                      </m:rPr>
                      <a:rPr lang="en-US" altLang="ko-KR" sz="1300" b="0" i="0" spc="-50" smtClean="0">
                        <a:solidFill>
                          <a:prstClr val="black"/>
                        </a:solidFill>
                        <a:latin typeface="Cambria Math" panose="02040503050406030204" pitchFamily="18" charset="0"/>
                        <a:ea typeface="Cambria Math" panose="02040503050406030204" pitchFamily="18" charset="0"/>
                      </a:rPr>
                      <m:t>and</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vectors, and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scalar.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 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xmlns="">
          <p:sp>
            <p:nvSpPr>
              <p:cNvPr id="10" name="직사각형 9">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277624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xmlns="" id="{E17B3C49-780C-4A5B-A9E0-5186F185EC62}"/>
              </a:ext>
            </a:extLst>
          </p:cNvPr>
          <p:cNvSpPr/>
          <p:nvPr/>
        </p:nvSpPr>
        <p:spPr>
          <a:xfrm>
            <a:off x="712182" y="304438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Inner Product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8088"/>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vector is defined as “a quantity with size and direction.” Thus, the multiplication of the vector should take both “size and direction” into account.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25835" y="2377933"/>
                <a:ext cx="8632825" cy="2808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multiplication of vectors only concerned with the size (scalar) is called the inner product.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product of the two-dimensional vector can be calculated by the following equation.</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transpose the vector and multiply it, it is the same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calculating the inner product.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25835" y="2377933"/>
                <a:ext cx="8632825" cy="280805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060A257C-5EC4-4529-8DF9-5DB1599F7DEE}"/>
              </a:ext>
            </a:extLst>
          </p:cNvPr>
          <p:cNvGrpSpPr/>
          <p:nvPr/>
        </p:nvGrpSpPr>
        <p:grpSpPr>
          <a:xfrm>
            <a:off x="5837442" y="3261588"/>
            <a:ext cx="2833893" cy="1751239"/>
            <a:chOff x="6052082" y="2269918"/>
            <a:chExt cx="2833893" cy="1751239"/>
          </a:xfrm>
        </p:grpSpPr>
        <p:cxnSp>
          <p:nvCxnSpPr>
            <p:cNvPr id="30" name="직선 화살표 연결선 29">
              <a:extLst>
                <a:ext uri="{FF2B5EF4-FFF2-40B4-BE49-F238E27FC236}">
                  <a16:creationId xmlns:a16="http://schemas.microsoft.com/office/drawing/2014/main" xmlns=""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xmlns=""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xmlns=""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a16="http://schemas.microsoft.com/office/drawing/2014/main" xmlns="" id="{21E594EA-90B2-4001-8272-B816D7531CE9}"/>
              </a:ext>
            </a:extLst>
          </p:cNvPr>
          <p:cNvSpPr txBox="1"/>
          <p:nvPr/>
        </p:nvSpPr>
        <p:spPr>
          <a:xfrm>
            <a:off x="712182" y="5339630"/>
            <a:ext cx="8755818" cy="897682"/>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 of the vector’s inner product is in a form of a real number (size) rather than in a form of a vector.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real number is sometimes referred to as scalar, and so this process is often called the scalar multiplication.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operator symbol of the inner product is not x, but </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rPr>
              <a:t>,  and it is called a “dot.”</a:t>
            </a:r>
          </a:p>
        </p:txBody>
      </p:sp>
    </p:spTree>
    <p:extLst>
      <p:ext uri="{BB962C8B-B14F-4D97-AF65-F5344CB8AC3E}">
        <p14:creationId xmlns:p14="http://schemas.microsoft.com/office/powerpoint/2010/main" val="239615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FD9115CE-69FD-4173-94FF-C964E9B3A8B5}"/>
              </a:ext>
            </a:extLst>
          </p:cNvPr>
          <p:cNvSpPr/>
          <p:nvPr/>
        </p:nvSpPr>
        <p:spPr>
          <a:xfrm>
            <a:off x="712181" y="1835909"/>
            <a:ext cx="8623583" cy="209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If the angle between the vectors a and b is </a:t>
              </a:r>
              <a:r>
                <a:rPr lang="ko-KR" altLang="en-US" sz="1400" dirty="0">
                  <a:solidFill>
                    <a:prstClr val="black">
                      <a:lumMod val="85000"/>
                      <a:lumOff val="15000"/>
                    </a:prstClr>
                  </a:solidFill>
                  <a:latin typeface="SamsungOne 400" panose="020B0503030303020204" pitchFamily="34" charset="0"/>
                </a:rPr>
                <a:t>𝜃</a:t>
              </a:r>
              <a:r>
                <a:rPr lang="en-US" altLang="ko-KR" sz="1400" dirty="0">
                  <a:solidFill>
                    <a:prstClr val="black">
                      <a:lumMod val="85000"/>
                      <a:lumOff val="15000"/>
                    </a:prstClr>
                  </a:solidFill>
                  <a:latin typeface="SamsungOne 400" panose="020B0503030303020204" pitchFamily="34" charset="0"/>
                </a:rPr>
                <a:t>, then the inner product can be expressed as follows.</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1952651"/>
                <a:ext cx="8632825" cy="1746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above equation, the notation |a| is the length of the vector.</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length of the vector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follows.</a:t>
                </a:r>
              </a:p>
              <a:p>
                <a:pPr marL="2417763" indent="-224472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2</m:t>
                            </m:r>
                          </m:sup>
                        </m:sSubSup>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952651"/>
                <a:ext cx="8632825" cy="174648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1" name="그룹 30">
            <a:extLst>
              <a:ext uri="{FF2B5EF4-FFF2-40B4-BE49-F238E27FC236}">
                <a16:creationId xmlns:a16="http://schemas.microsoft.com/office/drawing/2014/main" xmlns="" id="{1A5BFB19-A42F-46CC-8977-AC9D10EAABEC}"/>
              </a:ext>
            </a:extLst>
          </p:cNvPr>
          <p:cNvGrpSpPr/>
          <p:nvPr/>
        </p:nvGrpSpPr>
        <p:grpSpPr>
          <a:xfrm>
            <a:off x="6103540" y="2004718"/>
            <a:ext cx="2833893" cy="1751239"/>
            <a:chOff x="6052082" y="2233539"/>
            <a:chExt cx="2833893" cy="1751239"/>
          </a:xfrm>
        </p:grpSpPr>
        <p:cxnSp>
          <p:nvCxnSpPr>
            <p:cNvPr id="32" name="직선 화살표 연결선 31">
              <a:extLst>
                <a:ext uri="{FF2B5EF4-FFF2-40B4-BE49-F238E27FC236}">
                  <a16:creationId xmlns:a16="http://schemas.microsoft.com/office/drawing/2014/main" xmlns=""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xmlns=""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a16="http://schemas.microsoft.com/office/drawing/2014/main" xmlns=""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3.4. Orthogonal Condition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1216963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Orthogonal Condition</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a:solidFill>
                    <a:prstClr val="black">
                      <a:lumMod val="85000"/>
                      <a:lumOff val="15000"/>
                    </a:prstClr>
                  </a:solidFill>
                  <a:latin typeface="SamsungOne 400" panose="020B0503030303020204" pitchFamily="34" charset="0"/>
                </a:rPr>
                <a:t>Vectors with the inner product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0 are orthogonal to each other.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a:t>
              </a:r>
              <a:r>
                <a:rPr lang="en-US" altLang="ko-KR" dirty="0">
                  <a:solidFill>
                    <a:schemeClr val="bg1"/>
                  </a:solidFill>
                  <a:latin typeface="SamsungSharpSans-Medium" pitchFamily="2" charset="0"/>
                  <a:cs typeface="SamsungSharpSans-Medium" pitchFamily="2" charset="0"/>
                </a:rPr>
                <a:t>Orthogonal Condition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angle between the vectors a and b is </a:t>
            </a:r>
            <a:r>
              <a:rPr lang="ko-KR" altLang="en-US" sz="1300" dirty="0">
                <a:solidFill>
                  <a:prstClr val="black">
                    <a:lumMod val="85000"/>
                    <a:lumOff val="15000"/>
                  </a:prstClr>
                </a:solidFill>
                <a:latin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inner product can be expressed as follows.</a:t>
            </a:r>
          </a:p>
        </p:txBody>
      </p:sp>
      <p:grpSp>
        <p:nvGrpSpPr>
          <p:cNvPr id="3" name="그룹 2">
            <a:extLst>
              <a:ext uri="{FF2B5EF4-FFF2-40B4-BE49-F238E27FC236}">
                <a16:creationId xmlns:a16="http://schemas.microsoft.com/office/drawing/2014/main" xmlns=""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a16="http://schemas.microsoft.com/office/drawing/2014/main" xmlns=""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B1DB82BB-D6D8-46D2-856B-587731CF78BE}"/>
                    </a:ext>
                  </a:extLst>
                </p:cNvPr>
                <p:cNvSpPr/>
                <p:nvPr/>
              </p:nvSpPr>
              <p:spPr>
                <a:xfrm>
                  <a:off x="991714" y="2703214"/>
                  <a:ext cx="8079514"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latin typeface="SamsungOne 400" panose="020B0503030303020204" pitchFamily="34" charset="0"/>
                      <a:ea typeface="SamsungOne 400" panose="020B0503030303020204" pitchFamily="34" charset="0"/>
                    </a:rPr>
                    <a:t>	</a:t>
                  </a:r>
                  <a:r>
                    <a:rPr lang="en-US" altLang="ko-KR" sz="16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fact that two vectors a and b are orthogonal (meeting vertically) means that the angle of the two vectors is at 90°.</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is 0.</a:t>
                  </a:r>
                </a:p>
                <a:p>
                  <a:pPr>
                    <a:spcAft>
                      <a:spcPts val="1000"/>
                    </a:spcAft>
                    <a:buClr>
                      <a:srgbClr val="193EB0"/>
                    </a:buClr>
                  </a:pPr>
                  <a:r>
                    <a:rPr lang="en-US" altLang="ko-KR" sz="1300" dirty="0">
                      <a:solidFill>
                        <a:prstClr val="black"/>
                      </a:solidFill>
                      <a:latin typeface="SamsungOne 400" panose="020B0503030303020204" pitchFamily="34" charset="0"/>
                      <a:ea typeface="SamsungOne 400" panose="020B0503030303020204" pitchFamily="34" charset="0"/>
                    </a:rPr>
                    <a:t>	The combination of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b="1" dirty="0">
                      <a:solidFill>
                        <a:prstClr val="black"/>
                      </a:solidFill>
                      <a:latin typeface="SamsungOne 400" panose="020B0503030303020204" pitchFamily="34" charset="0"/>
                      <a:ea typeface="SamsungOne 400" panose="020B0503030303020204" pitchFamily="34" charset="0"/>
                    </a:rPr>
                    <a:t> </a:t>
                  </a:r>
                  <a:r>
                    <a:rPr lang="en-US" altLang="ko-KR" sz="1400" b="1" dirty="0">
                      <a:solidFill>
                        <a:prstClr val="black"/>
                      </a:solidFill>
                      <a:latin typeface="SamsungOne 400" panose="020B0503030303020204" pitchFamily="34" charset="0"/>
                      <a:ea typeface="SamsungOne 400" panose="020B0503030303020204" pitchFamily="34" charset="0"/>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latin typeface="SamsungOne 400" panose="020B0503030303020204" pitchFamily="34" charset="0"/>
                      <a:ea typeface="SamsungOne 400" panose="020B0503030303020204" pitchFamily="34" charset="0"/>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latin typeface="SamsungOne 400" panose="020B0503030303020204" pitchFamily="34" charset="0"/>
                      <a:ea typeface="SamsungOne 400" panose="020B0503030303020204" pitchFamily="34" charset="0"/>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find the inner product of a=(2,1)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b=(-1,2)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a:t>
                  </a:r>
                </a:p>
                <a:p>
                  <a:pPr>
                    <a:spcAft>
                      <a:spcPts val="10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rPr>
                    <a:t>&lt;</a:t>
                  </a:r>
                  <a:r>
                    <a:rPr lang="en-US" altLang="ko-KR" sz="1400" dirty="0" err="1">
                      <a:solidFill>
                        <a:prstClr val="black"/>
                      </a:solidFill>
                      <a:latin typeface="SamsungOne 400" panose="020B0503030303020204" pitchFamily="34" charset="0"/>
                      <a:ea typeface="SamsungOne 400" panose="020B0503030303020204" pitchFamily="34" charset="0"/>
                    </a:rPr>
                    <a:t>a,b</a:t>
                  </a:r>
                  <a:r>
                    <a:rPr lang="en-US" altLang="ko-KR" sz="1400" dirty="0">
                      <a:solidFill>
                        <a:prstClr val="black"/>
                      </a:solidFill>
                      <a:latin typeface="SamsungOne 400" panose="020B0503030303020204" pitchFamily="34" charset="0"/>
                      <a:ea typeface="SamsungOne 400" panose="020B0503030303020204" pitchFamily="34" charset="0"/>
                    </a:rPr>
                    <a:t>&gt; = 2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SamsungOne 400" panose="020B0503030303020204" pitchFamily="34" charset="0"/>
                      <a:ea typeface="SamsungOne 400" panose="020B0503030303020204" pitchFamily="34" charset="0"/>
                    </a:rPr>
                    <a:t>2 = 0</a:t>
                  </a:r>
                  <a:r>
                    <a:rPr lang="en-US" altLang="ko-KR" sz="1300" dirty="0">
                      <a:solidFill>
                        <a:prstClr val="black"/>
                      </a:solidFill>
                      <a:latin typeface="SamsungOne 400" panose="020B0503030303020204" pitchFamily="34" charset="0"/>
                      <a:ea typeface="SamsungOne 400" panose="020B0503030303020204" pitchFamily="34" charset="0"/>
                    </a:rPr>
                    <a:t>.</a:t>
                  </a:r>
                </a:p>
              </p:txBody>
            </p:sp>
          </mc:Choice>
          <mc:Fallback xmlns="">
            <p:sp>
              <p:nvSpPr>
                <p:cNvPr id="31" name="직사각형 30">
                  <a:extLst>
                    <a:ext uri="{FF2B5EF4-FFF2-40B4-BE49-F238E27FC236}">
                      <a16:creationId xmlns="" xmlns:a16="http://schemas.microsoft.com/office/drawing/2014/main" xmlns:a14="http://schemas.microsoft.com/office/drawing/2010/main" id="{B1DB82BB-D6D8-46D2-856B-587731CF78BE}"/>
                    </a:ext>
                  </a:extLst>
                </p:cNvPr>
                <p:cNvSpPr>
                  <a:spLocks noRot="1" noChangeAspect="1" noMove="1" noResize="1" noEditPoints="1" noAdjustHandles="1" noChangeArrowheads="1" noChangeShapeType="1" noTextEdit="1"/>
                </p:cNvSpPr>
                <p:nvPr/>
              </p:nvSpPr>
              <p:spPr>
                <a:xfrm>
                  <a:off x="991714" y="2703214"/>
                  <a:ext cx="8079514" cy="2853840"/>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xmlns=""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a16="http://schemas.microsoft.com/office/drawing/2014/main" xmlns=""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a16="http://schemas.microsoft.com/office/drawing/2014/main" xmlns=""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a16="http://schemas.microsoft.com/office/drawing/2014/main" xmlns=""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a16="http://schemas.microsoft.com/office/drawing/2014/main" xmlns=""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a16="http://schemas.microsoft.com/office/drawing/2014/main" xmlns=""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xmlns=""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a16="http://schemas.microsoft.com/office/drawing/2014/main" xmlns=""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a16="http://schemas.microsoft.com/office/drawing/2014/main" xmlns=""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Once installation is complete, click the Windows Start menu, and then click Anaconda3 (64-bit).</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Anaconda Powershell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47" name="직사각형 46">
            <a:extLst>
              <a:ext uri="{FF2B5EF4-FFF2-40B4-BE49-F238E27FC236}">
                <a16:creationId xmlns:a16="http://schemas.microsoft.com/office/drawing/2014/main" xmlns="" id="{C7152453-C06F-719F-8E5C-6ADAB8AA378F}"/>
              </a:ext>
            </a:extLst>
          </p:cNvPr>
          <p:cNvSpPr/>
          <p:nvPr/>
        </p:nvSpPr>
        <p:spPr>
          <a:xfrm>
            <a:off x="6905626" y="3888082"/>
            <a:ext cx="25241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➀ Window </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➁ Anaconda3 (64-Bit)</a:t>
            </a:r>
          </a:p>
          <a:p>
            <a:pPr>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➂ Anaconda</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Powershell</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Prompt</a:t>
            </a:r>
          </a:p>
        </p:txBody>
      </p:sp>
      <p:grpSp>
        <p:nvGrpSpPr>
          <p:cNvPr id="50" name="그룹 49">
            <a:extLst>
              <a:ext uri="{FF2B5EF4-FFF2-40B4-BE49-F238E27FC236}">
                <a16:creationId xmlns:a16="http://schemas.microsoft.com/office/drawing/2014/main" xmlns="" id="{55C2756A-74DE-DEA7-3A5C-608A2D20BD80}"/>
              </a:ext>
            </a:extLst>
          </p:cNvPr>
          <p:cNvGrpSpPr/>
          <p:nvPr/>
        </p:nvGrpSpPr>
        <p:grpSpPr>
          <a:xfrm>
            <a:off x="486916" y="2395447"/>
            <a:ext cx="7264901" cy="4038431"/>
            <a:chOff x="486916" y="2395447"/>
            <a:chExt cx="7264901" cy="4038431"/>
          </a:xfrm>
        </p:grpSpPr>
        <p:grpSp>
          <p:nvGrpSpPr>
            <p:cNvPr id="48" name="그룹 47">
              <a:extLst>
                <a:ext uri="{FF2B5EF4-FFF2-40B4-BE49-F238E27FC236}">
                  <a16:creationId xmlns:a16="http://schemas.microsoft.com/office/drawing/2014/main" xmlns="" id="{D4772F40-2AEA-8C7D-ADB2-8C5187BD466E}"/>
                </a:ext>
              </a:extLst>
            </p:cNvPr>
            <p:cNvGrpSpPr/>
            <p:nvPr/>
          </p:nvGrpSpPr>
          <p:grpSpPr>
            <a:xfrm>
              <a:off x="486916" y="2395447"/>
              <a:ext cx="7264901" cy="4038431"/>
              <a:chOff x="1318962" y="2385922"/>
              <a:chExt cx="7264901" cy="4038431"/>
            </a:xfrm>
          </p:grpSpPr>
          <p:grpSp>
            <p:nvGrpSpPr>
              <p:cNvPr id="23" name="그룹 22">
                <a:extLst>
                  <a:ext uri="{FF2B5EF4-FFF2-40B4-BE49-F238E27FC236}">
                    <a16:creationId xmlns:a16="http://schemas.microsoft.com/office/drawing/2014/main" xmlns="" id="{97417D1F-83D0-3A36-7332-E88F3BD2E777}"/>
                  </a:ext>
                </a:extLst>
              </p:cNvPr>
              <p:cNvGrpSpPr/>
              <p:nvPr/>
            </p:nvGrpSpPr>
            <p:grpSpPr>
              <a:xfrm>
                <a:off x="1318962" y="2385922"/>
                <a:ext cx="7264901" cy="4038431"/>
                <a:chOff x="1318962" y="2385922"/>
                <a:chExt cx="7264901" cy="4038431"/>
              </a:xfrm>
            </p:grpSpPr>
            <p:grpSp>
              <p:nvGrpSpPr>
                <p:cNvPr id="20" name="그룹 19">
                  <a:extLst>
                    <a:ext uri="{FF2B5EF4-FFF2-40B4-BE49-F238E27FC236}">
                      <a16:creationId xmlns:a16="http://schemas.microsoft.com/office/drawing/2014/main" xmlns="" id="{447FE101-A6C9-A370-6DE6-1ACAD283907F}"/>
                    </a:ext>
                  </a:extLst>
                </p:cNvPr>
                <p:cNvGrpSpPr/>
                <p:nvPr/>
              </p:nvGrpSpPr>
              <p:grpSpPr>
                <a:xfrm>
                  <a:off x="1318962" y="2385922"/>
                  <a:ext cx="7264901" cy="4038431"/>
                  <a:chOff x="0" y="1888550"/>
                  <a:chExt cx="8301507" cy="4614662"/>
                </a:xfrm>
              </p:grpSpPr>
              <p:grpSp>
                <p:nvGrpSpPr>
                  <p:cNvPr id="19" name="그룹 18">
                    <a:extLst>
                      <a:ext uri="{FF2B5EF4-FFF2-40B4-BE49-F238E27FC236}">
                        <a16:creationId xmlns:a16="http://schemas.microsoft.com/office/drawing/2014/main" xmlns="" id="{F5776956-7CC3-B74A-A09B-8AE4CD6378E2}"/>
                      </a:ext>
                    </a:extLst>
                  </p:cNvPr>
                  <p:cNvGrpSpPr/>
                  <p:nvPr/>
                </p:nvGrpSpPr>
                <p:grpSpPr>
                  <a:xfrm>
                    <a:off x="0" y="1888550"/>
                    <a:ext cx="8301507" cy="4614662"/>
                    <a:chOff x="0" y="1888550"/>
                    <a:chExt cx="8301507" cy="4614662"/>
                  </a:xfrm>
                </p:grpSpPr>
                <p:pic>
                  <p:nvPicPr>
                    <p:cNvPr id="6" name="Mockup">
                      <a:extLst>
                        <a:ext uri="{FF2B5EF4-FFF2-40B4-BE49-F238E27FC236}">
                          <a16:creationId xmlns:a16="http://schemas.microsoft.com/office/drawing/2014/main" xmlns="" id="{09D709F4-F7FE-9077-3F1B-DF9BEE66FBB2}"/>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11141" r="5877" b="16991"/>
                    <a:stretch/>
                  </p:blipFill>
                  <p:spPr>
                    <a:xfrm>
                      <a:off x="0" y="1888550"/>
                      <a:ext cx="8301507" cy="4614662"/>
                    </a:xfrm>
                    <a:prstGeom prst="rect">
                      <a:avLst/>
                    </a:prstGeom>
                  </p:spPr>
                </p:pic>
                <p:pic>
                  <p:nvPicPr>
                    <p:cNvPr id="16" name="Picture 4" descr="Bing Wallpaper&gt; 윈도우10 배경화면을 매일 바꾸고 싶다면... : 네이버 블로그">
                      <a:extLst>
                        <a:ext uri="{FF2B5EF4-FFF2-40B4-BE49-F238E27FC236}">
                          <a16:creationId xmlns:a16="http://schemas.microsoft.com/office/drawing/2014/main" xmlns="" id="{E7B9C992-B11E-9365-8042-BEFD1460A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1" y="2140061"/>
                      <a:ext cx="6094603" cy="383497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a:extLst>
                      <a:ext uri="{FF2B5EF4-FFF2-40B4-BE49-F238E27FC236}">
                        <a16:creationId xmlns:a16="http://schemas.microsoft.com/office/drawing/2014/main" xmlns="" id="{2185CDB6-8B8D-5C62-031F-070AAD59A7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4339"/>
                  <a:stretch/>
                </p:blipFill>
                <p:spPr bwMode="auto">
                  <a:xfrm>
                    <a:off x="799172" y="5726227"/>
                    <a:ext cx="6109182" cy="2778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xmlns="" id="{89EFABC4-1897-EC93-7859-3E658D1BBF90}"/>
                    </a:ext>
                  </a:extLst>
                </p:cNvPr>
                <p:cNvSpPr/>
                <p:nvPr/>
              </p:nvSpPr>
              <p:spPr>
                <a:xfrm>
                  <a:off x="2531715" y="5788694"/>
                  <a:ext cx="1002060" cy="154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TextBox 20">
                <a:extLst>
                  <a:ext uri="{FF2B5EF4-FFF2-40B4-BE49-F238E27FC236}">
                    <a16:creationId xmlns:a16="http://schemas.microsoft.com/office/drawing/2014/main" xmlns="" id="{48494862-0796-8EA3-4196-50345D78C4D6}"/>
                  </a:ext>
                </a:extLst>
              </p:cNvPr>
              <p:cNvSpPr txBox="1"/>
              <p:nvPr/>
            </p:nvSpPr>
            <p:spPr>
              <a:xfrm>
                <a:off x="2469232" y="5758290"/>
                <a:ext cx="1694695" cy="230832"/>
              </a:xfrm>
              <a:prstGeom prst="rect">
                <a:avLst/>
              </a:prstGeom>
              <a:noFill/>
            </p:spPr>
            <p:txBody>
              <a:bodyPr wrap="none" rtlCol="0">
                <a:spAutoFit/>
              </a:bodyPr>
              <a:lstStyle/>
              <a:p>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Anaconda Powershell Prompt</a:t>
                </a:r>
                <a:endParaRPr lang="ko-KR" altLang="en-US" sz="900" dirty="0">
                  <a:solidFill>
                    <a:schemeClr val="tx1">
                      <a:lumMod val="85000"/>
                      <a:lumOff val="15000"/>
                    </a:schemeClr>
                  </a:solidFill>
                  <a:latin typeface="SamsungOne 400" panose="020B0503030303020204" pitchFamily="34" charset="0"/>
                </a:endParaRPr>
              </a:p>
            </p:txBody>
          </p:sp>
          <p:pic>
            <p:nvPicPr>
              <p:cNvPr id="31" name="그림 30">
                <a:extLst>
                  <a:ext uri="{FF2B5EF4-FFF2-40B4-BE49-F238E27FC236}">
                    <a16:creationId xmlns:a16="http://schemas.microsoft.com/office/drawing/2014/main" xmlns="" id="{74C5D3A5-9F79-D44D-BC7C-A1A3C256F77A}"/>
                  </a:ext>
                </a:extLst>
              </p:cNvPr>
              <p:cNvPicPr>
                <a:picLocks noChangeAspect="1"/>
              </p:cNvPicPr>
              <p:nvPr/>
            </p:nvPicPr>
            <p:blipFill>
              <a:blip r:embed="rId6"/>
              <a:stretch>
                <a:fillRect/>
              </a:stretch>
            </p:blipFill>
            <p:spPr>
              <a:xfrm>
                <a:off x="2331960" y="3297624"/>
                <a:ext cx="2979491" cy="2437765"/>
              </a:xfrm>
              <a:prstGeom prst="round2SameRect">
                <a:avLst>
                  <a:gd name="adj1" fmla="val 1429"/>
                  <a:gd name="adj2" fmla="val 0"/>
                </a:avLst>
              </a:prstGeom>
            </p:spPr>
          </p:pic>
          <p:sp>
            <p:nvSpPr>
              <p:cNvPr id="40" name="직사각형 39">
                <a:extLst>
                  <a:ext uri="{FF2B5EF4-FFF2-40B4-BE49-F238E27FC236}">
                    <a16:creationId xmlns:a16="http://schemas.microsoft.com/office/drawing/2014/main" xmlns="" id="{CA8A62DE-5D5D-CDC0-4D03-B5D7FA2D8508}"/>
                  </a:ext>
                </a:extLst>
              </p:cNvPr>
              <p:cNvSpPr/>
              <p:nvPr/>
            </p:nvSpPr>
            <p:spPr>
              <a:xfrm>
                <a:off x="2506301" y="4882982"/>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xmlns="" id="{B546455A-13C9-C69B-45DB-FF881818E1F4}"/>
                  </a:ext>
                </a:extLst>
              </p:cNvPr>
              <p:cNvSpPr/>
              <p:nvPr/>
            </p:nvSpPr>
            <p:spPr>
              <a:xfrm>
                <a:off x="2001476" y="5743575"/>
                <a:ext cx="2475274" cy="247650"/>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xmlns="" id="{E0153ABE-0FC8-5E8A-F8C6-909BF8447587}"/>
                  </a:ext>
                </a:extLst>
              </p:cNvPr>
              <p:cNvSpPr/>
              <p:nvPr/>
            </p:nvSpPr>
            <p:spPr>
              <a:xfrm>
                <a:off x="1824449" y="5579046"/>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sp>
            <p:nvSpPr>
              <p:cNvPr id="44" name="타원 43">
                <a:extLst>
                  <a:ext uri="{FF2B5EF4-FFF2-40B4-BE49-F238E27FC236}">
                    <a16:creationId xmlns:a16="http://schemas.microsoft.com/office/drawing/2014/main" xmlns="" id="{96B3FDB7-CE80-23F9-DA8E-6104A3AA0142}"/>
                  </a:ext>
                </a:extLst>
              </p:cNvPr>
              <p:cNvSpPr/>
              <p:nvPr/>
            </p:nvSpPr>
            <p:spPr>
              <a:xfrm>
                <a:off x="2263164" y="4301985"/>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639952D1-3F1F-92E1-2838-13A15A1FEB22}"/>
                  </a:ext>
                </a:extLst>
              </p:cNvPr>
              <p:cNvSpPr/>
              <p:nvPr/>
            </p:nvSpPr>
            <p:spPr>
              <a:xfrm>
                <a:off x="2502005" y="4494838"/>
                <a:ext cx="1408474" cy="212893"/>
              </a:xfrm>
              <a:prstGeom prst="rect">
                <a:avLst/>
              </a:prstGeom>
              <a:noFill/>
              <a:ln w="28575">
                <a:solidFill>
                  <a:srgbClr val="FF14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xmlns="" id="{271D6582-BFD5-8BF5-A004-A49F62CC40EA}"/>
                  </a:ext>
                </a:extLst>
              </p:cNvPr>
              <p:cNvSpPr/>
              <p:nvPr/>
            </p:nvSpPr>
            <p:spPr>
              <a:xfrm>
                <a:off x="2263164" y="4725144"/>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xmlns="" id="{1A559B7E-D6F9-7840-EF17-070D1E59884A}"/>
                </a:ext>
              </a:extLst>
            </p:cNvPr>
            <p:cNvSpPr/>
            <p:nvPr/>
          </p:nvSpPr>
          <p:spPr>
            <a:xfrm>
              <a:off x="1785922" y="3429000"/>
              <a:ext cx="1066816" cy="8096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21356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3.5. Normal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Cosine Similarity</a:t>
            </a:r>
          </a:p>
        </p:txBody>
      </p:sp>
    </p:spTree>
    <p:extLst>
      <p:ext uri="{BB962C8B-B14F-4D97-AF65-F5344CB8AC3E}">
        <p14:creationId xmlns:p14="http://schemas.microsoft.com/office/powerpoint/2010/main" val="37605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 Vector</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normal vector refers to a vector that is perpendicular to a certain straight line.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a:t>
              </a:r>
              <a:r>
                <a:rPr lang="en-US" altLang="ko-KR" dirty="0">
                  <a:solidFill>
                    <a:schemeClr val="bg1"/>
                  </a:solidFill>
                  <a:latin typeface="SamsungSharpSans-Medium" pitchFamily="2" charset="0"/>
                  <a:cs typeface="SamsungSharpSans-Medium" pitchFamily="2" charset="0"/>
                </a:rPr>
                <a:t>Normal 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if the equation of the straight line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ax+by+c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the normal vector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a16="http://schemas.microsoft.com/office/drawing/2014/main" xmlns=""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a16="http://schemas.microsoft.com/office/drawing/2014/main" xmlns="" id="{D759F584-65F1-4EC0-B0BC-153DF416A0F7}"/>
                </a:ext>
              </a:extLst>
            </p:cNvPr>
            <p:cNvGrpSpPr/>
            <p:nvPr/>
          </p:nvGrpSpPr>
          <p:grpSpPr>
            <a:xfrm>
              <a:off x="912651" y="2442421"/>
              <a:ext cx="2842092" cy="1333474"/>
              <a:chOff x="746978" y="2561238"/>
              <a:chExt cx="2842092" cy="1333474"/>
            </a:xfrm>
          </p:grpSpPr>
          <p:cxnSp>
            <p:nvCxnSpPr>
              <p:cNvPr id="20" name="직선 연결선 19">
                <a:extLst>
                  <a:ext uri="{FF2B5EF4-FFF2-40B4-BE49-F238E27FC236}">
                    <a16:creationId xmlns:a16="http://schemas.microsoft.com/office/drawing/2014/main" xmlns=""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xmlns=""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xmlns=""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xmlns=""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xmlns="" id="{90637AE1-BE9A-4D25-9B76-CF56BE4CD0FA}"/>
                  </a:ext>
                </a:extLst>
              </p:cNvPr>
              <p:cNvSpPr/>
              <p:nvPr/>
            </p:nvSpPr>
            <p:spPr>
              <a:xfrm>
                <a:off x="2211192" y="2561238"/>
                <a:ext cx="1377878" cy="307777"/>
              </a:xfrm>
              <a:prstGeom prst="rect">
                <a:avLst/>
              </a:prstGeom>
            </p:spPr>
            <p:txBody>
              <a:bodyPr wrap="none">
                <a:spAutoFit/>
              </a:bodyPr>
              <a:lstStyle/>
              <a:p>
                <a:r>
                  <a:rPr lang="en-US" altLang="ko-KR" sz="1400" dirty="0"/>
                  <a:t>Normal Vector</a:t>
                </a:r>
                <a:r>
                  <a:rPr lang="ko-KR" altLang="en-US" sz="1400" dirty="0"/>
                  <a:t> </a:t>
                </a:r>
                <a:r>
                  <a:rPr lang="en-US" altLang="ko-KR" sz="1400" dirty="0"/>
                  <a:t>p</a:t>
                </a:r>
                <a:endParaRPr lang="ko-KR" altLang="en-US" sz="1400" dirty="0"/>
              </a:p>
            </p:txBody>
          </p:sp>
        </p:grpSp>
        <p:sp>
          <p:nvSpPr>
            <p:cNvPr id="19" name="직사각형 18">
              <a:extLst>
                <a:ext uri="{FF2B5EF4-FFF2-40B4-BE49-F238E27FC236}">
                  <a16:creationId xmlns:a16="http://schemas.microsoft.com/office/drawing/2014/main" xmlns=""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Vector Norm</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Inner Product</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Normal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3.6. Cosine Similarity</a:t>
            </a:r>
          </a:p>
        </p:txBody>
      </p:sp>
    </p:spTree>
    <p:extLst>
      <p:ext uri="{BB962C8B-B14F-4D97-AF65-F5344CB8AC3E}">
        <p14:creationId xmlns:p14="http://schemas.microsoft.com/office/powerpoint/2010/main" val="396414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xmlns="" id="{53CBCF59-966F-4C49-9D4E-29EA304B7424}"/>
              </a:ext>
            </a:extLst>
          </p:cNvPr>
          <p:cNvSpPr/>
          <p:nvPr/>
        </p:nvSpPr>
        <p:spPr>
          <a:xfrm>
            <a:off x="1453912" y="3257552"/>
            <a:ext cx="2577850" cy="604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xmlns="" id="{8DB2A184-1820-42FE-8AA1-078F1028D7DC}"/>
              </a:ext>
            </a:extLst>
          </p:cNvPr>
          <p:cNvSpPr/>
          <p:nvPr/>
        </p:nvSpPr>
        <p:spPr>
          <a:xfrm>
            <a:off x="1453912" y="2255587"/>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Cosine Similarity</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high cosine similarity means that the vectors are more similar.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a:t>
              </a:r>
              <a:r>
                <a:rPr lang="en-US" altLang="ko-KR" dirty="0">
                  <a:solidFill>
                    <a:schemeClr val="bg1"/>
                  </a:solidFill>
                  <a:latin typeface="SamsungSharpSans-Medium" pitchFamily="2" charset="0"/>
                  <a:cs typeface="SamsungSharpSans-Medium" pitchFamily="2" charset="0"/>
                </a:rPr>
                <a:t>Cosine Similarity</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276872"/>
                <a:ext cx="8632825" cy="2716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above solved around cos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like the below.</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value of cosine similarity is within the interval of -1 ≤ cos ≤ 1. When the similarity is -1, the two vectors are parallel to each other in opposite directions. When it is 0, the two vectors are orthogonal. When it is 1,  the two vectors are parallel in the same direction.</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2276872"/>
                <a:ext cx="8632825" cy="2716879"/>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5" name="그룹 4"/>
          <p:cNvGrpSpPr/>
          <p:nvPr/>
        </p:nvGrpSpPr>
        <p:grpSpPr>
          <a:xfrm>
            <a:off x="860843" y="4709584"/>
            <a:ext cx="7906993" cy="1492296"/>
            <a:chOff x="860843" y="4673008"/>
            <a:chExt cx="7906993" cy="1492296"/>
          </a:xfrm>
        </p:grpSpPr>
        <p:cxnSp>
          <p:nvCxnSpPr>
            <p:cNvPr id="3" name="직선 화살표 연결선 2"/>
            <p:cNvCxnSpPr/>
            <p:nvPr/>
          </p:nvCxnSpPr>
          <p:spPr>
            <a:xfrm flipH="1">
              <a:off x="1004859" y="4990235"/>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80923" y="5014381"/>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6907" y="4673008"/>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301003" y="4673798"/>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472130" y="5188237"/>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292110" y="4943684"/>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24058" y="5099931"/>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5047476" y="4946042"/>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326338" y="5014381"/>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751061" y="4985282"/>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068505" y="4792153"/>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6877282" y="4755628"/>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860843" y="5857527"/>
              <a:ext cx="1919115"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sp>
          <p:nvSpPr>
            <p:cNvPr id="33" name="TextBox 32"/>
            <p:cNvSpPr txBox="1"/>
            <p:nvPr/>
          </p:nvSpPr>
          <p:spPr>
            <a:xfrm>
              <a:off x="3792193" y="5857261"/>
              <a:ext cx="1879041"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0.</a:t>
              </a:r>
              <a:endParaRPr lang="en-US" sz="1400" dirty="0">
                <a:latin typeface="SamsungOne 400" panose="020B0503030303020204" pitchFamily="34" charset="0"/>
                <a:ea typeface="SamsungOne 400" panose="020B0503030303020204" pitchFamily="34" charset="0"/>
              </a:endParaRPr>
            </a:p>
          </p:txBody>
        </p:sp>
        <p:sp>
          <p:nvSpPr>
            <p:cNvPr id="34" name="TextBox 33"/>
            <p:cNvSpPr txBox="1"/>
            <p:nvPr/>
          </p:nvSpPr>
          <p:spPr>
            <a:xfrm>
              <a:off x="6780481" y="5853135"/>
              <a:ext cx="1848583"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xmlns=""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Calculating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Reverse Matrix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Linear Transformation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Eigenvalues and Eigenvectors</a:t>
            </a:r>
          </a:p>
        </p:txBody>
      </p:sp>
    </p:spTree>
    <p:extLst>
      <p:ext uri="{BB962C8B-B14F-4D97-AF65-F5344CB8AC3E}">
        <p14:creationId xmlns:p14="http://schemas.microsoft.com/office/powerpoint/2010/main" val="937900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Matrices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9" name="그룹 8">
            <a:extLst>
              <a:ext uri="{FF2B5EF4-FFF2-40B4-BE49-F238E27FC236}">
                <a16:creationId xmlns:a16="http://schemas.microsoft.com/office/drawing/2014/main" xmlns=""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a16="http://schemas.microsoft.com/office/drawing/2014/main" xmlns=""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contains several vectors.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containing a training set is called a design matrix.</a:t>
              </a:r>
            </a:p>
            <a:p>
              <a:pPr marL="538163">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150 samples in the Iris data are represented by the design matrix 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사각형: 둥근 모서리 14">
              <a:extLst>
                <a:ext uri="{FF2B5EF4-FFF2-40B4-BE49-F238E27FC236}">
                  <a16:creationId xmlns:a16="http://schemas.microsoft.com/office/drawing/2014/main" xmlns=""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10" name="그룹 9">
            <a:extLst>
              <a:ext uri="{FF2B5EF4-FFF2-40B4-BE49-F238E27FC236}">
                <a16:creationId xmlns:a16="http://schemas.microsoft.com/office/drawing/2014/main" xmlns=""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a16="http://schemas.microsoft.com/office/drawing/2014/main" xmlns=""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a16="http://schemas.microsoft.com/office/drawing/2014/main" xmlns=""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a16="http://schemas.microsoft.com/office/drawing/2014/main" xmlns=""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a16="http://schemas.microsoft.com/office/drawing/2014/main" xmlns=""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a16="http://schemas.microsoft.com/office/drawing/2014/main" xmlns=""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a16="http://schemas.microsoft.com/office/drawing/2014/main" xmlns=""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xmlns=""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399C5C7-F255-4C79-8AF2-140A528A6549}"/>
                </a:ext>
              </a:extLst>
            </p:cNvPr>
            <p:cNvSpPr txBox="1"/>
            <p:nvPr/>
          </p:nvSpPr>
          <p:spPr>
            <a:xfrm>
              <a:off x="7352470" y="3474085"/>
              <a:ext cx="644868"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r>
                <a:rPr lang="en-US" altLang="ko-KR" b="1" baseline="30000" dirty="0">
                  <a:solidFill>
                    <a:prstClr val="black">
                      <a:lumMod val="85000"/>
                      <a:lumOff val="15000"/>
                    </a:prstClr>
                  </a:solidFill>
                  <a:latin typeface="SamsungOne 400" panose="020B0503030303020204" pitchFamily="34" charset="0"/>
                </a:rPr>
                <a:t>row</a:t>
              </a:r>
              <a:endParaRPr lang="ko-KR" altLang="en-US" b="1" baseline="30000" dirty="0">
                <a:solidFill>
                  <a:prstClr val="black">
                    <a:lumMod val="85000"/>
                    <a:lumOff val="15000"/>
                  </a:prstClr>
                </a:solidFill>
                <a:latin typeface="SamsungOne 400" panose="020B0503030303020204" pitchFamily="34" charset="0"/>
              </a:endParaRPr>
            </a:p>
          </p:txBody>
        </p:sp>
        <p:cxnSp>
          <p:nvCxnSpPr>
            <p:cNvPr id="36" name="직선 화살표 연결선 35">
              <a:extLst>
                <a:ext uri="{FF2B5EF4-FFF2-40B4-BE49-F238E27FC236}">
                  <a16:creationId xmlns:a16="http://schemas.microsoft.com/office/drawing/2014/main" xmlns=""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p>
          </p:txBody>
        </p:sp>
        <p:sp>
          <p:nvSpPr>
            <p:cNvPr id="60" name="TextBox 59">
              <a:extLst>
                <a:ext uri="{FF2B5EF4-FFF2-40B4-BE49-F238E27FC236}">
                  <a16:creationId xmlns:a16="http://schemas.microsoft.com/office/drawing/2014/main" xmlns="" id="{ED9F815E-EEAC-4915-A107-ED2D9858EFE3}"/>
                </a:ext>
              </a:extLst>
            </p:cNvPr>
            <p:cNvSpPr txBox="1"/>
            <p:nvPr/>
          </p:nvSpPr>
          <p:spPr>
            <a:xfrm>
              <a:off x="4062187" y="5701293"/>
              <a:ext cx="711214" cy="276999"/>
            </a:xfrm>
            <a:prstGeom prst="rect">
              <a:avLst/>
            </a:prstGeom>
            <a:noFill/>
          </p:spPr>
          <p:txBody>
            <a:bodyPr wrap="square">
              <a:spAutoFit/>
            </a:bodyPr>
            <a:lstStyle/>
            <a:p>
              <a:r>
                <a:rPr lang="en-US" altLang="ko-KR" sz="1200" b="1" dirty="0">
                  <a:solidFill>
                    <a:prstClr val="black">
                      <a:lumMod val="85000"/>
                      <a:lumOff val="15000"/>
                    </a:prstClr>
                  </a:solidFill>
                  <a:latin typeface="SamsungOne 400" panose="020B0503030303020204" pitchFamily="34" charset="0"/>
                </a:rPr>
                <a:t>column</a:t>
              </a:r>
              <a:endParaRPr lang="ko-KR" altLang="en-US" sz="1200" b="1"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Transposition Matrix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of Matrix </a:t>
              </a:r>
              <a:r>
                <a:rPr lang="en-US" altLang="ko-KR" sz="1400" b="1" dirty="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a16="http://schemas.microsoft.com/office/drawing/2014/main" xmlns=""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670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a16="http://schemas.microsoft.com/office/drawing/2014/main" xmlns=""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a16="http://schemas.microsoft.com/office/drawing/2014/main" xmlns=""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a16="http://schemas.microsoft.com/office/drawing/2014/main" xmlns=""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a16="http://schemas.microsoft.com/office/drawing/2014/main" xmlns=""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if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 xmlns:a16="http://schemas.microsoft.com/office/drawing/2014/main" xmlns:a14="http://schemas.microsoft.com/office/drawing/2010/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7" name="직사각형 6">
            <a:extLst>
              <a:ext uri="{FF2B5EF4-FFF2-40B4-BE49-F238E27FC236}">
                <a16:creationId xmlns:a16="http://schemas.microsoft.com/office/drawing/2014/main" xmlns=""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xmlns=""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a16="http://schemas.microsoft.com/office/drawing/2014/main" xmlns=""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matrix allows for a concise mathematical expression. </a:t>
              </a:r>
              <a:endParaRPr lang="ko-KR" altLang="en-US" sz="1400" dirty="0">
                <a:solidFill>
                  <a:prstClr val="black">
                    <a:lumMod val="85000"/>
                    <a:lumOff val="15000"/>
                  </a:prstClr>
                </a:solidFill>
                <a:latin typeface="SamsungOne 400" panose="020B0503030303020204" pitchFamily="34" charset="0"/>
              </a:endParaRPr>
            </a:p>
          </p:txBody>
        </p:sp>
      </p:grpSp>
      <p:sp>
        <p:nvSpPr>
          <p:cNvPr id="13" name="직사각형 12">
            <a:extLst>
              <a:ext uri="{FF2B5EF4-FFF2-40B4-BE49-F238E27FC236}">
                <a16:creationId xmlns:a16="http://schemas.microsoft.com/office/drawing/2014/main" xmlns=""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Expression of Polynomials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r>
                  <a:rPr lang="en-US" altLang="ko-KR" sz="1600" b="0" i="0" dirty="0">
                    <a:latin typeface="Cambria Math" panose="02040503050406030204" pitchFamily="18" charset="0"/>
                  </a:rPr>
                  <a:t/>
                </a:r>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r>
                  <a:rPr lang="en-US" altLang="ko-KR" sz="1600" i="0" dirty="0">
                    <a:latin typeface="Cambria Math" panose="02040503050406030204" pitchFamily="18" charset="0"/>
                  </a:rPr>
                  <a:t/>
                </a:r>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a16="http://schemas.microsoft.com/office/drawing/2014/main" xmlns=""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Mathematical Expressions Using Matrices</a:t>
            </a:r>
          </a:p>
        </p:txBody>
      </p:sp>
    </p:spTree>
    <p:extLst>
      <p:ext uri="{BB962C8B-B14F-4D97-AF65-F5344CB8AC3E}">
        <p14:creationId xmlns:p14="http://schemas.microsoft.com/office/powerpoint/2010/main" val="2968599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Square Matrix, Diagonal Matrix, Unit Matrix, and Symmetric Matrix</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Special Matrices</a:t>
            </a:r>
          </a:p>
        </p:txBody>
      </p:sp>
      <p:sp>
        <p:nvSpPr>
          <p:cNvPr id="15" name="직사각형 14">
            <a:extLst>
              <a:ext uri="{FF2B5EF4-FFF2-40B4-BE49-F238E27FC236}">
                <a16:creationId xmlns:a16="http://schemas.microsoft.com/office/drawing/2014/main" xmlns=""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xmlns=""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Square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Diagonal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9" name="TextBox 18">
                  <a:extLst>
                    <a:ext uri="{FF2B5EF4-FFF2-40B4-BE49-F238E27FC236}">
                      <a16:creationId xmlns="" xmlns:a16="http://schemas.microsoft.com/office/drawing/2014/main" xmlns:a14="http://schemas.microsoft.com/office/drawing/2010/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rotWithShape="0">
                  <a:blip r:embed="rId3"/>
                  <a:stretch>
                    <a:fillRect l="-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Unit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Symmetric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0" name="TextBox 19">
                  <a:extLst>
                    <a:ext uri="{FF2B5EF4-FFF2-40B4-BE49-F238E27FC236}">
                      <a16:creationId xmlns="" xmlns:a16="http://schemas.microsoft.com/office/drawing/2014/main" xmlns:a14="http://schemas.microsoft.com/office/drawing/2010/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rotWithShape="0">
                  <a:blip r:embed="rId4"/>
                  <a:stretch>
                    <a:fillRect l="-299"/>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2" name="직사각형 21">
            <a:extLst>
              <a:ext uri="{FF2B5EF4-FFF2-40B4-BE49-F238E27FC236}">
                <a16:creationId xmlns:a16="http://schemas.microsoft.com/office/drawing/2014/main" xmlns=""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Multiplication of Matrices</a:t>
            </a:r>
          </a:p>
        </p:txBody>
      </p:sp>
      <p:grpSp>
        <p:nvGrpSpPr>
          <p:cNvPr id="23" name="그룹 22">
            <a:extLst>
              <a:ext uri="{FF2B5EF4-FFF2-40B4-BE49-F238E27FC236}">
                <a16:creationId xmlns:a16="http://schemas.microsoft.com/office/drawing/2014/main" xmlns=""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a16="http://schemas.microsoft.com/office/drawing/2014/main" xmlns=""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multiply matrices</a:t>
              </a:r>
              <a:endParaRPr lang="ko-KR" altLang="en-US" sz="14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rotWithShape="0">
                <a:blip r:embed="rId3"/>
                <a:stretch>
                  <a:fillRect l="-698"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9151767-59AA-49EB-BB37-C71C1E91AF21}"/>
                  </a:ext>
                </a:extLst>
              </p:cNvPr>
              <p:cNvSpPr txBox="1"/>
              <p:nvPr/>
            </p:nvSpPr>
            <p:spPr>
              <a:xfrm>
                <a:off x="2273464"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273464" y="2231548"/>
                <a:ext cx="1296144" cy="70865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b="0" dirty="0">
                    <a:solidFill>
                      <a:prstClr val="black">
                        <a:lumMod val="85000"/>
                        <a:lumOff val="15000"/>
                      </a:prstClr>
                    </a:solidFill>
                    <a:latin typeface="SamsungOne 400" panose="020B0503030303020204" pitchFamily="34" charset="0"/>
                    <a:ea typeface="SamsungOne 400" panose="020B0503030303020204" pitchFamily="34" charset="0"/>
                  </a:rPr>
                  <a:t>If a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Matrix</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is multiplied by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en-US" altLang="ko-KR" sz="1600" dirty="0">
                    <a:solidFill>
                      <a:prstClr val="black">
                        <a:lumMod val="85000"/>
                        <a:lumOff val="15000"/>
                      </a:prstClr>
                    </a:solidFill>
                    <a:latin typeface="SamsungOne 400" panose="020B0503030303020204" pitchFamily="34" charset="0"/>
                  </a:rPr>
                  <a:t>,</a:t>
                </a:r>
                <a:r>
                  <a:rPr lang="ko-KR" altLang="en-US" sz="1600" dirty="0">
                    <a:solidFill>
                      <a:prstClr val="black">
                        <a:lumMod val="85000"/>
                        <a:lumOff val="15000"/>
                      </a:prstClr>
                    </a:solidFill>
                    <a:latin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b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Matrix </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r>
                  <a:rPr lang="en-US" altLang="ko-KR" sz="1600" dirty="0">
                    <a:solidFill>
                      <a:prstClr val="black">
                        <a:lumMod val="85000"/>
                        <a:lumOff val="15000"/>
                      </a:prstClr>
                    </a:solidFill>
                    <a:latin typeface="SamsungOne 400" panose="020B0503030303020204" pitchFamily="34" charset="0"/>
                  </a:rPr>
                  <a:t>.</a:t>
                </a:r>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 xmlns:a16="http://schemas.microsoft.com/office/drawing/2014/main" xmlns:a14="http://schemas.microsoft.com/office/drawing/2010/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rotWithShape="0">
                <a:blip r:embed="rId5"/>
                <a:stretch>
                  <a:fillRect l="-353" b="-15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xmlns=""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commutative law is not established.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distributive law and associative law are established.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ko-KR" altLang="en-US"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oMath>
                </a14:m>
                <a:endPar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3" name="직사각형 32">
                <a:extLst>
                  <a:ext uri="{FF2B5EF4-FFF2-40B4-BE49-F238E27FC236}">
                    <a16:creationId xmlns="" xmlns:a16="http://schemas.microsoft.com/office/drawing/2014/main" xmlns:a14="http://schemas.microsoft.com/office/drawing/2010/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rotWithShape="0">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73F17D9-74CA-495B-830F-D9E26C549539}"/>
</file>

<file path=customXml/itemProps2.xml><?xml version="1.0" encoding="utf-8"?>
<ds:datastoreItem xmlns:ds="http://schemas.openxmlformats.org/officeDocument/2006/customXml" ds:itemID="{C944E40A-5C80-4308-BFAD-A0E12C1650D0}"/>
</file>

<file path=customXml/itemProps3.xml><?xml version="1.0" encoding="utf-8"?>
<ds:datastoreItem xmlns:ds="http://schemas.openxmlformats.org/officeDocument/2006/customXml" ds:itemID="{E73D95E7-C351-4418-B1B9-2B0073F1963F}"/>
</file>

<file path=docProps/app.xml><?xml version="1.0" encoding="utf-8"?>
<Properties xmlns="http://schemas.openxmlformats.org/officeDocument/2006/extended-properties" xmlns:vt="http://schemas.openxmlformats.org/officeDocument/2006/docPropsVTypes">
  <Template>AI 0201-Python Libraries v1_Content Commented</Template>
  <TotalTime>35825</TotalTime>
  <Words>9328</Words>
  <Application>Microsoft Office PowerPoint</Application>
  <PresentationFormat>사용자 지정</PresentationFormat>
  <Paragraphs>2181</Paragraphs>
  <Slides>151</Slides>
  <Notes>149</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151</vt:i4>
      </vt:variant>
    </vt:vector>
  </HeadingPairs>
  <TitlesOfParts>
    <vt:vector size="173" baseType="lpstr">
      <vt:lpstr>Times New Roman</vt:lpstr>
      <vt:lpstr>SamsungOne 400C</vt:lpstr>
      <vt:lpstr>Arial</vt:lpstr>
      <vt:lpstr>나눔고딕 ExtraBold</vt:lpstr>
      <vt:lpstr>SamsungOne 700</vt:lpstr>
      <vt:lpstr>Samsung Sharp Sans</vt:lpstr>
      <vt:lpstr>Samsung Sharp Sans Bold</vt:lpstr>
      <vt:lpstr>SamsungOne-700</vt:lpstr>
      <vt:lpstr>Arial Unicode MS</vt:lpstr>
      <vt:lpstr>SamsungOne 400</vt:lpstr>
      <vt:lpstr>SamsungSharpSans-Medium</vt:lpstr>
      <vt:lpstr>Wingdings</vt:lpstr>
      <vt:lpstr>나눔스퀘어</vt:lpstr>
      <vt:lpstr>Calibri Light</vt:lpstr>
      <vt:lpstr>KoPub돋움체 Medium</vt:lpstr>
      <vt:lpstr>맑은 고딕</vt:lpstr>
      <vt:lpstr>SamsungOne-400</vt:lpstr>
      <vt:lpstr>Cambria Math</vt:lpstr>
      <vt:lpstr>Calibri</vt:lpstr>
      <vt:lpstr>Malgun Gothic Semilight</vt:lpstr>
      <vt:lpstr>D2Coding</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886</cp:revision>
  <dcterms:created xsi:type="dcterms:W3CDTF">2019-08-14T11:07:19Z</dcterms:created>
  <dcterms:modified xsi:type="dcterms:W3CDTF">2023-09-05T03:57:54Z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